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257" r:id="rId3"/>
    <p:sldId id="258" r:id="rId4"/>
    <p:sldId id="259" r:id="rId5"/>
    <p:sldId id="260" r:id="rId6"/>
    <p:sldId id="261" r:id="rId7"/>
    <p:sldId id="262" r:id="rId8"/>
    <p:sldId id="292" r:id="rId9"/>
    <p:sldId id="263" r:id="rId10"/>
    <p:sldId id="308" r:id="rId11"/>
    <p:sldId id="293" r:id="rId12"/>
    <p:sldId id="264" r:id="rId13"/>
    <p:sldId id="265" r:id="rId14"/>
    <p:sldId id="301" r:id="rId15"/>
    <p:sldId id="302" r:id="rId16"/>
    <p:sldId id="303" r:id="rId17"/>
    <p:sldId id="304" r:id="rId18"/>
    <p:sldId id="294" r:id="rId19"/>
    <p:sldId id="269" r:id="rId20"/>
    <p:sldId id="270" r:id="rId21"/>
    <p:sldId id="345" r:id="rId22"/>
    <p:sldId id="346" r:id="rId23"/>
    <p:sldId id="276" r:id="rId24"/>
    <p:sldId id="271" r:id="rId25"/>
    <p:sldId id="273" r:id="rId26"/>
    <p:sldId id="274" r:id="rId27"/>
    <p:sldId id="295" r:id="rId28"/>
    <p:sldId id="296" r:id="rId29"/>
    <p:sldId id="275" r:id="rId30"/>
    <p:sldId id="297" r:id="rId31"/>
    <p:sldId id="277" r:id="rId32"/>
    <p:sldId id="298" r:id="rId33"/>
    <p:sldId id="299" r:id="rId34"/>
    <p:sldId id="300" r:id="rId35"/>
    <p:sldId id="281" r:id="rId36"/>
    <p:sldId id="278" r:id="rId37"/>
    <p:sldId id="310" r:id="rId38"/>
    <p:sldId id="311" r:id="rId39"/>
    <p:sldId id="312" r:id="rId40"/>
    <p:sldId id="313" r:id="rId41"/>
    <p:sldId id="314" r:id="rId42"/>
    <p:sldId id="305" r:id="rId43"/>
    <p:sldId id="306" r:id="rId44"/>
    <p:sldId id="367" r:id="rId45"/>
    <p:sldId id="344" r:id="rId46"/>
    <p:sldId id="347" r:id="rId47"/>
    <p:sldId id="374" r:id="rId48"/>
    <p:sldId id="376" r:id="rId49"/>
    <p:sldId id="348" r:id="rId50"/>
    <p:sldId id="316" r:id="rId51"/>
    <p:sldId id="282" r:id="rId52"/>
    <p:sldId id="285" r:id="rId53"/>
    <p:sldId id="357" r:id="rId54"/>
    <p:sldId id="286" r:id="rId55"/>
    <p:sldId id="284" r:id="rId56"/>
    <p:sldId id="362" r:id="rId57"/>
    <p:sldId id="363" r:id="rId58"/>
    <p:sldId id="364" r:id="rId59"/>
    <p:sldId id="317" r:id="rId60"/>
    <p:sldId id="318" r:id="rId61"/>
    <p:sldId id="319" r:id="rId62"/>
    <p:sldId id="320" r:id="rId63"/>
    <p:sldId id="321" r:id="rId64"/>
    <p:sldId id="322" r:id="rId65"/>
    <p:sldId id="323" r:id="rId66"/>
    <p:sldId id="354" r:id="rId67"/>
    <p:sldId id="355" r:id="rId68"/>
    <p:sldId id="356" r:id="rId69"/>
    <p:sldId id="289" r:id="rId70"/>
    <p:sldId id="358" r:id="rId71"/>
    <p:sldId id="328" r:id="rId72"/>
    <p:sldId id="290" r:id="rId73"/>
    <p:sldId id="291" r:id="rId74"/>
    <p:sldId id="360" r:id="rId75"/>
    <p:sldId id="373" r:id="rId76"/>
    <p:sldId id="370" r:id="rId77"/>
    <p:sldId id="371" r:id="rId78"/>
    <p:sldId id="372" r:id="rId79"/>
    <p:sldId id="352" r:id="rId80"/>
    <p:sldId id="329" r:id="rId81"/>
    <p:sldId id="330" r:id="rId82"/>
    <p:sldId id="343" r:id="rId83"/>
    <p:sldId id="331" r:id="rId84"/>
    <p:sldId id="332" r:id="rId85"/>
    <p:sldId id="339" r:id="rId86"/>
    <p:sldId id="333" r:id="rId87"/>
    <p:sldId id="334" r:id="rId88"/>
    <p:sldId id="342" r:id="rId89"/>
    <p:sldId id="361" r:id="rId90"/>
    <p:sldId id="335" r:id="rId91"/>
    <p:sldId id="337" r:id="rId92"/>
    <p:sldId id="338" r:id="rId93"/>
    <p:sldId id="349" r:id="rId94"/>
    <p:sldId id="350" r:id="rId95"/>
    <p:sldId id="351" r:id="rId96"/>
    <p:sldId id="353" r:id="rId97"/>
    <p:sldId id="368" r:id="rId98"/>
    <p:sldId id="36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6BA1E-3630-4F12-AD43-436AC35FEFE8}" type="datetimeFigureOut">
              <a:rPr lang="en-US" smtClean="0"/>
              <a:pPr/>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87864-2206-4C0F-87A3-714C77AE16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EE25D-8BB8-4C9D-9C83-0E0728F6EB48}"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EE25D-8BB8-4C9D-9C83-0E0728F6EB48}"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EE25D-8BB8-4C9D-9C83-0E0728F6EB48}"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EE25D-8BB8-4C9D-9C83-0E0728F6EB48}"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EE25D-8BB8-4C9D-9C83-0E0728F6EB48}"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EE25D-8BB8-4C9D-9C83-0E0728F6EB48}"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EE25D-8BB8-4C9D-9C83-0E0728F6EB48}" type="datetimeFigureOut">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EE25D-8BB8-4C9D-9C83-0E0728F6EB48}" type="datetimeFigureOut">
              <a:rPr lang="en-US" smtClean="0"/>
              <a:pPr/>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EE25D-8BB8-4C9D-9C83-0E0728F6EB48}" type="datetimeFigureOut">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EE25D-8BB8-4C9D-9C83-0E0728F6EB48}"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EE25D-8BB8-4C9D-9C83-0E0728F6EB48}"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34978-09EF-4D16-B40F-C41195A008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EE25D-8BB8-4C9D-9C83-0E0728F6EB48}" type="datetimeFigureOut">
              <a:rPr lang="en-US" smtClean="0"/>
              <a:pPr/>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34978-09EF-4D16-B40F-C41195A008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rgbClr val="92D050"/>
                </a:solidFill>
              </a:rPr>
              <a:t>DESIGN OF STEEL ROOF </a:t>
            </a:r>
            <a:br>
              <a:rPr lang="en-US" sz="6000" b="1" dirty="0" smtClean="0">
                <a:solidFill>
                  <a:srgbClr val="92D050"/>
                </a:solidFill>
              </a:rPr>
            </a:br>
            <a:r>
              <a:rPr lang="en-US" sz="6000" b="1" dirty="0" smtClean="0">
                <a:solidFill>
                  <a:srgbClr val="92D050"/>
                </a:solidFill>
              </a:rPr>
              <a:t>TRUSSES</a:t>
            </a:r>
            <a:endParaRPr lang="en-US" sz="6000" b="1" dirty="0">
              <a:solidFill>
                <a:srgbClr val="92D050"/>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Methods to reduce BM in columns</a:t>
            </a:r>
            <a:br>
              <a:rPr lang="en-US" b="1" dirty="0" smtClean="0">
                <a:solidFill>
                  <a:srgbClr val="00B050"/>
                </a:solidFill>
              </a:rPr>
            </a:br>
            <a:r>
              <a:rPr lang="en-US" b="1" dirty="0" smtClean="0">
                <a:solidFill>
                  <a:srgbClr val="00B050"/>
                </a:solidFill>
              </a:rPr>
              <a:t>(Knee Bracings)</a:t>
            </a:r>
            <a:r>
              <a:rPr lang="en-US" dirty="0" smtClean="0"/>
              <a:t/>
            </a:r>
            <a:br>
              <a:rPr lang="en-US" dirty="0" smtClean="0"/>
            </a:br>
            <a:endParaRPr lang="en-US" dirty="0"/>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7778"/>
          <a:stretch>
            <a:fillRect/>
          </a:stretch>
        </p:blipFill>
        <p:spPr bwMode="auto">
          <a:xfrm>
            <a:off x="457200" y="1673493"/>
            <a:ext cx="8229600" cy="4379376"/>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a:t>
            </a:r>
            <a:r>
              <a:rPr lang="en-US" b="1" dirty="0" smtClean="0">
                <a:solidFill>
                  <a:srgbClr val="D60093"/>
                </a:solidFill>
              </a:rPr>
              <a:t>analysis</a:t>
            </a:r>
            <a:r>
              <a:rPr lang="en-US" dirty="0" smtClean="0"/>
              <a:t>  of  trusses  for  the  </a:t>
            </a:r>
            <a:r>
              <a:rPr lang="en-US" b="1" dirty="0" smtClean="0">
                <a:solidFill>
                  <a:srgbClr val="00B0F0"/>
                </a:solidFill>
              </a:rPr>
              <a:t>secondary  moments  and  hence  the  secondary stresses </a:t>
            </a:r>
            <a:r>
              <a:rPr lang="en-US" dirty="0" smtClean="0"/>
              <a:t>can be carried out by an </a:t>
            </a:r>
            <a:r>
              <a:rPr lang="en-US" b="1" dirty="0" smtClean="0">
                <a:solidFill>
                  <a:srgbClr val="D60093"/>
                </a:solidFill>
              </a:rPr>
              <a:t>indeterminate structural analysis</a:t>
            </a:r>
            <a:r>
              <a:rPr lang="en-US" dirty="0" smtClean="0"/>
              <a:t>, usually using computer </a:t>
            </a:r>
            <a:r>
              <a:rPr lang="en-US" b="1" dirty="0" smtClean="0">
                <a:solidFill>
                  <a:srgbClr val="00B050"/>
                </a:solidFill>
              </a:rPr>
              <a:t>software</a:t>
            </a:r>
            <a:r>
              <a:rPr lang="en-US" dirty="0" smtClean="0"/>
              <a:t>.</a:t>
            </a:r>
          </a:p>
          <a:p>
            <a:pPr algn="just"/>
            <a:r>
              <a:rPr lang="en-US" dirty="0" smtClean="0"/>
              <a:t>The </a:t>
            </a:r>
            <a:r>
              <a:rPr lang="en-US" b="1" dirty="0" smtClean="0">
                <a:solidFill>
                  <a:srgbClr val="D60093"/>
                </a:solidFill>
              </a:rPr>
              <a:t>magnitude</a:t>
            </a:r>
            <a:r>
              <a:rPr lang="en-US" dirty="0" smtClean="0"/>
              <a:t> of the secondary stresses due to joint rigidity </a:t>
            </a:r>
            <a:r>
              <a:rPr lang="en-US" b="1" dirty="0" smtClean="0">
                <a:solidFill>
                  <a:srgbClr val="D60093"/>
                </a:solidFill>
              </a:rPr>
              <a:t>depends upon </a:t>
            </a:r>
            <a:r>
              <a:rPr lang="en-US" dirty="0" smtClean="0"/>
              <a:t>the </a:t>
            </a:r>
            <a:r>
              <a:rPr lang="en-US" b="1" dirty="0" smtClean="0">
                <a:solidFill>
                  <a:srgbClr val="D60093"/>
                </a:solidFill>
              </a:rPr>
              <a:t>stiffness</a:t>
            </a:r>
            <a:r>
              <a:rPr lang="en-US" dirty="0" smtClean="0"/>
              <a:t> of the </a:t>
            </a:r>
            <a:r>
              <a:rPr lang="en-US" b="1" dirty="0" smtClean="0">
                <a:solidFill>
                  <a:srgbClr val="00B050"/>
                </a:solidFill>
              </a:rPr>
              <a:t>joint</a:t>
            </a:r>
            <a:r>
              <a:rPr lang="en-US" dirty="0" smtClean="0"/>
              <a:t> and the </a:t>
            </a:r>
            <a:r>
              <a:rPr lang="en-US" b="1" dirty="0" smtClean="0">
                <a:solidFill>
                  <a:srgbClr val="D60093"/>
                </a:solidFill>
              </a:rPr>
              <a:t>stiffness</a:t>
            </a:r>
            <a:r>
              <a:rPr lang="en-US" dirty="0" smtClean="0"/>
              <a:t> of the </a:t>
            </a:r>
            <a:r>
              <a:rPr lang="en-US" b="1" dirty="0" smtClean="0">
                <a:solidFill>
                  <a:srgbClr val="00B050"/>
                </a:solidFill>
              </a:rPr>
              <a:t>members</a:t>
            </a:r>
            <a:r>
              <a:rPr lang="en-US" dirty="0" smtClean="0"/>
              <a:t> meeting at the joint.  </a:t>
            </a:r>
          </a:p>
          <a:p>
            <a:pPr algn="just"/>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buNone/>
            </a:pPr>
            <a:r>
              <a:rPr lang="en-US" b="1" dirty="0" smtClean="0">
                <a:solidFill>
                  <a:srgbClr val="D60093"/>
                </a:solidFill>
              </a:rPr>
              <a:t>Secondary stresses</a:t>
            </a:r>
            <a:r>
              <a:rPr lang="en-US" dirty="0" smtClean="0"/>
              <a:t> in roof trusses may be </a:t>
            </a:r>
            <a:r>
              <a:rPr lang="en-US" b="1" dirty="0" smtClean="0">
                <a:solidFill>
                  <a:srgbClr val="00B050"/>
                </a:solidFill>
              </a:rPr>
              <a:t>disregarded  </a:t>
            </a:r>
            <a:r>
              <a:rPr lang="en-US" dirty="0" smtClean="0"/>
              <a:t>if </a:t>
            </a:r>
          </a:p>
          <a:p>
            <a:pPr algn="just">
              <a:buFont typeface="Wingdings" pitchFamily="2" charset="2"/>
              <a:buChar char="§"/>
            </a:pPr>
            <a:r>
              <a:rPr lang="en-US" dirty="0" smtClean="0"/>
              <a:t>Slenderness ratio of the </a:t>
            </a:r>
            <a:r>
              <a:rPr lang="en-US" b="1" dirty="0" smtClean="0">
                <a:solidFill>
                  <a:srgbClr val="D60093"/>
                </a:solidFill>
              </a:rPr>
              <a:t>chord members is greater than 50</a:t>
            </a:r>
            <a:r>
              <a:rPr lang="en-US" dirty="0" smtClean="0"/>
              <a:t> and that of the </a:t>
            </a:r>
            <a:r>
              <a:rPr lang="en-US" b="1" dirty="0" smtClean="0">
                <a:solidFill>
                  <a:srgbClr val="00B050"/>
                </a:solidFill>
              </a:rPr>
              <a:t>web members is greater than 100</a:t>
            </a:r>
            <a:r>
              <a:rPr lang="en-US" dirty="0" smtClean="0"/>
              <a:t>.   </a:t>
            </a:r>
          </a:p>
          <a:p>
            <a:pPr algn="just">
              <a:buNone/>
            </a:pPr>
            <a:r>
              <a:rPr lang="en-US" dirty="0" smtClean="0"/>
              <a:t>The </a:t>
            </a:r>
            <a:r>
              <a:rPr lang="en-US" b="1" dirty="0" smtClean="0">
                <a:solidFill>
                  <a:srgbClr val="D60093"/>
                </a:solidFill>
              </a:rPr>
              <a:t>secondary stresses</a:t>
            </a:r>
            <a:r>
              <a:rPr lang="en-US" dirty="0" smtClean="0"/>
              <a:t> </a:t>
            </a:r>
            <a:r>
              <a:rPr lang="en-US" b="1" dirty="0" smtClean="0">
                <a:solidFill>
                  <a:srgbClr val="00B050"/>
                </a:solidFill>
              </a:rPr>
              <a:t>cannot be neglected</a:t>
            </a:r>
          </a:p>
          <a:p>
            <a:pPr algn="just">
              <a:buFont typeface="Wingdings" pitchFamily="2" charset="2"/>
              <a:buChar char="§"/>
            </a:pPr>
            <a:r>
              <a:rPr lang="en-US" dirty="0" smtClean="0"/>
              <a:t>When they are induced due to application of </a:t>
            </a:r>
            <a:r>
              <a:rPr lang="en-US" b="1" dirty="0" smtClean="0">
                <a:solidFill>
                  <a:srgbClr val="D60093"/>
                </a:solidFill>
              </a:rPr>
              <a:t>loads on members in between nodes</a:t>
            </a:r>
            <a:r>
              <a:rPr lang="en-US" dirty="0" smtClean="0"/>
              <a:t> and when the </a:t>
            </a:r>
            <a:r>
              <a:rPr lang="en-US" b="1" dirty="0" smtClean="0">
                <a:solidFill>
                  <a:srgbClr val="00B050"/>
                </a:solidFill>
              </a:rPr>
              <a:t>members are joined eccentrically</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Further the secondary stresses </a:t>
            </a:r>
            <a:r>
              <a:rPr lang="en-US" b="1" dirty="0" smtClean="0">
                <a:solidFill>
                  <a:srgbClr val="00B050"/>
                </a:solidFill>
              </a:rPr>
              <a:t>due to the rigidity of the joints cannot be disregarded </a:t>
            </a:r>
          </a:p>
          <a:p>
            <a:pPr algn="just"/>
            <a:r>
              <a:rPr lang="en-US" dirty="0" smtClean="0"/>
              <a:t>In the case of </a:t>
            </a:r>
            <a:r>
              <a:rPr lang="en-US" b="1" dirty="0" smtClean="0">
                <a:solidFill>
                  <a:srgbClr val="D60093"/>
                </a:solidFill>
              </a:rPr>
              <a:t>bridge trusses, </a:t>
            </a:r>
            <a:r>
              <a:rPr lang="en-US" dirty="0" smtClean="0"/>
              <a:t>due to the </a:t>
            </a:r>
            <a:r>
              <a:rPr lang="en-US" b="1" dirty="0" smtClean="0">
                <a:solidFill>
                  <a:srgbClr val="00B050"/>
                </a:solidFill>
              </a:rPr>
              <a:t>higher stiffness of the members </a:t>
            </a:r>
            <a:r>
              <a:rPr lang="en-US" dirty="0" smtClean="0"/>
              <a:t>and the effect of secondary stresses on </a:t>
            </a:r>
            <a:r>
              <a:rPr lang="en-US" b="1" dirty="0" smtClean="0">
                <a:solidFill>
                  <a:srgbClr val="D60093"/>
                </a:solidFill>
              </a:rPr>
              <a:t>fatigue strength of members.</a:t>
            </a:r>
            <a:endParaRPr lang="en-US" b="1" dirty="0">
              <a:solidFill>
                <a:srgbClr val="D6009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Materials for Roofing</a:t>
            </a:r>
            <a:endParaRPr lang="en-US" b="1" dirty="0">
              <a:solidFill>
                <a:srgbClr val="00B050"/>
              </a:solidFill>
            </a:endParaRPr>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7525"/>
          <a:stretch>
            <a:fillRect/>
          </a:stretch>
        </p:blipFill>
        <p:spPr bwMode="auto">
          <a:xfrm>
            <a:off x="1600056" y="2106573"/>
            <a:ext cx="5943887" cy="3513217"/>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Fastenings for Sheeting</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3463"/>
          <a:stretch>
            <a:fillRect/>
          </a:stretch>
        </p:blipFill>
        <p:spPr bwMode="auto">
          <a:xfrm>
            <a:off x="0" y="914400"/>
            <a:ext cx="8991600" cy="57912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Side lap Corrugated Sheet</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4230"/>
          <a:stretch>
            <a:fillRect/>
          </a:stretch>
        </p:blipFill>
        <p:spPr bwMode="auto">
          <a:xfrm>
            <a:off x="2532433" y="1600200"/>
            <a:ext cx="4079134" cy="4525963"/>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Flat Cum Corrugated Sheets</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5768"/>
          <a:stretch>
            <a:fillRect/>
          </a:stretch>
        </p:blipFill>
        <p:spPr bwMode="auto">
          <a:xfrm>
            <a:off x="1600200" y="1295400"/>
            <a:ext cx="6629400" cy="4830763"/>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Types of Roof Truss</a:t>
            </a:r>
            <a:endParaRPr lang="en-US" b="1" dirty="0">
              <a:solidFill>
                <a:srgbClr val="00B050"/>
              </a:solidFill>
            </a:endParaRPr>
          </a:p>
        </p:txBody>
      </p:sp>
      <p:sp>
        <p:nvSpPr>
          <p:cNvPr id="3" name="Content Placeholder 2"/>
          <p:cNvSpPr>
            <a:spLocks noGrp="1"/>
          </p:cNvSpPr>
          <p:nvPr>
            <p:ph idx="1"/>
          </p:nvPr>
        </p:nvSpPr>
        <p:spPr/>
        <p:txBody>
          <a:bodyPr/>
          <a:lstStyle/>
          <a:p>
            <a:r>
              <a:rPr lang="en-US" b="1" dirty="0" smtClean="0"/>
              <a:t>Pitched roof trusses</a:t>
            </a:r>
          </a:p>
          <a:p>
            <a:r>
              <a:rPr lang="en-US" b="1" dirty="0" smtClean="0"/>
              <a:t>Parallel chord trusses</a:t>
            </a:r>
          </a:p>
          <a:p>
            <a:r>
              <a:rPr lang="en-US" b="1" dirty="0" smtClean="0"/>
              <a:t>Trapezoidal trusses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Pitched Roof Trusses</a:t>
            </a:r>
            <a:endParaRPr lang="en-US" dirty="0">
              <a:solidFill>
                <a:srgbClr val="00B050"/>
              </a:solidFill>
            </a:endParaRPr>
          </a:p>
        </p:txBody>
      </p:sp>
      <p:sp>
        <p:nvSpPr>
          <p:cNvPr id="3" name="Content Placeholder 2"/>
          <p:cNvSpPr>
            <a:spLocks noGrp="1"/>
          </p:cNvSpPr>
          <p:nvPr>
            <p:ph idx="1"/>
          </p:nvPr>
        </p:nvSpPr>
        <p:spPr/>
        <p:txBody>
          <a:bodyPr/>
          <a:lstStyle/>
          <a:p>
            <a:pPr algn="just">
              <a:buFont typeface="Wingdings" pitchFamily="2" charset="2"/>
              <a:buChar char="q"/>
            </a:pPr>
            <a:r>
              <a:rPr lang="en-US" dirty="0" smtClean="0"/>
              <a:t>	</a:t>
            </a:r>
            <a:r>
              <a:rPr lang="en-US" b="1" dirty="0" smtClean="0">
                <a:solidFill>
                  <a:srgbClr val="D60093"/>
                </a:solidFill>
              </a:rPr>
              <a:t>Most common </a:t>
            </a:r>
            <a:r>
              <a:rPr lang="en-US" dirty="0" smtClean="0"/>
              <a:t>types of roof trusses </a:t>
            </a:r>
          </a:p>
          <a:p>
            <a:pPr algn="just">
              <a:buFont typeface="Wingdings" pitchFamily="2" charset="2"/>
              <a:buChar char="q"/>
            </a:pPr>
            <a:r>
              <a:rPr lang="en-US" dirty="0" smtClean="0"/>
              <a:t>	</a:t>
            </a:r>
            <a:r>
              <a:rPr lang="en-US" b="1" dirty="0" smtClean="0">
                <a:solidFill>
                  <a:srgbClr val="D60093"/>
                </a:solidFill>
              </a:rPr>
              <a:t>Top chord </a:t>
            </a:r>
            <a:r>
              <a:rPr lang="en-US" dirty="0" smtClean="0"/>
              <a:t>is provided with a </a:t>
            </a:r>
            <a:r>
              <a:rPr lang="en-US" b="1" dirty="0" smtClean="0">
                <a:solidFill>
                  <a:srgbClr val="D60093"/>
                </a:solidFill>
              </a:rPr>
              <a:t>slope</a:t>
            </a:r>
            <a:r>
              <a:rPr lang="en-US" dirty="0" smtClean="0"/>
              <a:t> in order 	to </a:t>
            </a:r>
            <a:r>
              <a:rPr lang="en-US" b="1" dirty="0" smtClean="0">
                <a:solidFill>
                  <a:srgbClr val="D60093"/>
                </a:solidFill>
              </a:rPr>
              <a:t>facilitate natural drainage </a:t>
            </a:r>
            <a:r>
              <a:rPr lang="en-US" dirty="0" smtClean="0"/>
              <a:t>of rainwater 	and clearance of </a:t>
            </a:r>
            <a:r>
              <a:rPr lang="en-US" b="1" dirty="0" smtClean="0">
                <a:solidFill>
                  <a:srgbClr val="D60093"/>
                </a:solidFill>
              </a:rPr>
              <a:t>dust/snow accumulation</a:t>
            </a:r>
            <a:r>
              <a:rPr lang="en-US" dirty="0" smtClean="0"/>
              <a:t>. </a:t>
            </a:r>
          </a:p>
          <a:p>
            <a:pPr algn="just">
              <a:buFont typeface="Wingdings" pitchFamily="2" charset="2"/>
              <a:buChar char="q"/>
            </a:pPr>
            <a:r>
              <a:rPr lang="en-US" dirty="0" smtClean="0"/>
              <a:t>     The typical span to maximum </a:t>
            </a:r>
            <a:r>
              <a:rPr lang="en-US" b="1" dirty="0" smtClean="0">
                <a:solidFill>
                  <a:srgbClr val="D60093"/>
                </a:solidFill>
              </a:rPr>
              <a:t>depth ratios  </a:t>
            </a:r>
          </a:p>
          <a:p>
            <a:pPr algn="just">
              <a:buNone/>
            </a:pPr>
            <a:r>
              <a:rPr lang="en-US" dirty="0" smtClean="0"/>
              <a:t>         of pitched roof trusses are in the range of </a:t>
            </a:r>
            <a:r>
              <a:rPr lang="en-US" b="1" dirty="0" smtClean="0">
                <a:solidFill>
                  <a:srgbClr val="D60093"/>
                </a:solidFill>
              </a:rPr>
              <a:t>4 </a:t>
            </a:r>
          </a:p>
          <a:p>
            <a:pPr algn="just">
              <a:buNone/>
            </a:pPr>
            <a:r>
              <a:rPr lang="en-US" b="1" dirty="0" smtClean="0">
                <a:solidFill>
                  <a:srgbClr val="D60093"/>
                </a:solidFill>
              </a:rPr>
              <a:t>         to 8, </a:t>
            </a:r>
            <a:r>
              <a:rPr lang="en-US" dirty="0" smtClean="0"/>
              <a:t>the </a:t>
            </a:r>
            <a:r>
              <a:rPr lang="en-US" b="1" dirty="0" smtClean="0">
                <a:solidFill>
                  <a:srgbClr val="7030A0"/>
                </a:solidFill>
              </a:rPr>
              <a:t>larger ratio being economical in  </a:t>
            </a:r>
          </a:p>
          <a:p>
            <a:pPr algn="just">
              <a:buNone/>
            </a:pPr>
            <a:r>
              <a:rPr lang="en-US" b="1" dirty="0" smtClean="0">
                <a:solidFill>
                  <a:srgbClr val="7030A0"/>
                </a:solidFill>
              </a:rPr>
              <a:t>         longer spans.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Roof  Trusses</a:t>
            </a:r>
            <a:endParaRPr lang="en-US" dirty="0">
              <a:solidFill>
                <a:srgbClr val="00B050"/>
              </a:solidFill>
            </a:endParaRPr>
          </a:p>
        </p:txBody>
      </p:sp>
      <p:sp>
        <p:nvSpPr>
          <p:cNvPr id="3" name="Content Placeholder 2"/>
          <p:cNvSpPr>
            <a:spLocks noGrp="1"/>
          </p:cNvSpPr>
          <p:nvPr>
            <p:ph idx="1"/>
          </p:nvPr>
        </p:nvSpPr>
        <p:spPr>
          <a:xfrm>
            <a:off x="457200" y="1219200"/>
            <a:ext cx="8229600" cy="4906963"/>
          </a:xfrm>
        </p:spPr>
        <p:txBody>
          <a:bodyPr>
            <a:normAutofit/>
          </a:bodyPr>
          <a:lstStyle/>
          <a:p>
            <a:endParaRPr lang="en-US" dirty="0"/>
          </a:p>
          <a:p>
            <a:pPr algn="just">
              <a:buFont typeface="Wingdings" pitchFamily="2" charset="2"/>
              <a:buChar char="q"/>
            </a:pPr>
            <a:r>
              <a:rPr lang="en-US" dirty="0" smtClean="0"/>
              <a:t>Trusses </a:t>
            </a:r>
            <a:r>
              <a:rPr lang="en-US" dirty="0"/>
              <a:t>are </a:t>
            </a:r>
            <a:r>
              <a:rPr lang="en-US" b="1" dirty="0">
                <a:solidFill>
                  <a:srgbClr val="FF0000"/>
                </a:solidFill>
              </a:rPr>
              <a:t>triangular frame</a:t>
            </a:r>
            <a:r>
              <a:rPr lang="en-US" dirty="0"/>
              <a:t> works, consisting of </a:t>
            </a:r>
            <a:r>
              <a:rPr lang="en-US" b="1" dirty="0" smtClean="0">
                <a:solidFill>
                  <a:srgbClr val="FF0000"/>
                </a:solidFill>
              </a:rPr>
              <a:t>axially </a:t>
            </a:r>
            <a:r>
              <a:rPr lang="en-US" b="1" dirty="0">
                <a:solidFill>
                  <a:srgbClr val="FF0000"/>
                </a:solidFill>
              </a:rPr>
              <a:t>loaded members </a:t>
            </a:r>
            <a:endParaRPr lang="en-US" b="1" dirty="0" smtClean="0">
              <a:solidFill>
                <a:srgbClr val="FF0000"/>
              </a:solidFill>
            </a:endParaRPr>
          </a:p>
          <a:p>
            <a:pPr algn="just">
              <a:buFont typeface="Wingdings" pitchFamily="2" charset="2"/>
              <a:buChar char="q"/>
            </a:pPr>
            <a:r>
              <a:rPr lang="en-US" dirty="0" smtClean="0"/>
              <a:t>They </a:t>
            </a:r>
            <a:r>
              <a:rPr lang="en-US" dirty="0"/>
              <a:t>are </a:t>
            </a:r>
            <a:r>
              <a:rPr lang="en-US" b="1" dirty="0">
                <a:solidFill>
                  <a:srgbClr val="FF0000"/>
                </a:solidFill>
              </a:rPr>
              <a:t>more efficient in resisting external loads</a:t>
            </a:r>
            <a:r>
              <a:rPr lang="en-US" dirty="0"/>
              <a:t> </a:t>
            </a:r>
            <a:r>
              <a:rPr lang="en-US" dirty="0" smtClean="0"/>
              <a:t>as the </a:t>
            </a:r>
            <a:r>
              <a:rPr lang="en-US" dirty="0"/>
              <a:t>cross </a:t>
            </a:r>
            <a:r>
              <a:rPr lang="en-US" dirty="0" smtClean="0"/>
              <a:t>section of </a:t>
            </a:r>
            <a:r>
              <a:rPr lang="en-US" b="1" dirty="0" smtClean="0">
                <a:solidFill>
                  <a:srgbClr val="FF0000"/>
                </a:solidFill>
              </a:rPr>
              <a:t>all the members </a:t>
            </a:r>
            <a:r>
              <a:rPr lang="en-US" dirty="0" smtClean="0"/>
              <a:t>are </a:t>
            </a:r>
            <a:r>
              <a:rPr lang="en-US" b="1" dirty="0">
                <a:solidFill>
                  <a:srgbClr val="FF0000"/>
                </a:solidFill>
              </a:rPr>
              <a:t>nearly uniformly stressed</a:t>
            </a:r>
            <a:r>
              <a:rPr lang="en-US" dirty="0"/>
              <a:t>.   </a:t>
            </a:r>
            <a:endParaRPr lang="en-US" dirty="0" smtClean="0"/>
          </a:p>
          <a:p>
            <a:pPr algn="just">
              <a:buFont typeface="Wingdings" pitchFamily="2" charset="2"/>
              <a:buChar char="q"/>
            </a:pPr>
            <a:r>
              <a:rPr lang="en-US" dirty="0" smtClean="0"/>
              <a:t>They </a:t>
            </a:r>
            <a:r>
              <a:rPr lang="en-US" dirty="0"/>
              <a:t>are extensively </a:t>
            </a:r>
            <a:r>
              <a:rPr lang="en-US" dirty="0" smtClean="0"/>
              <a:t>used for </a:t>
            </a:r>
            <a:r>
              <a:rPr lang="en-US" b="1" dirty="0" smtClean="0">
                <a:solidFill>
                  <a:srgbClr val="FF0000"/>
                </a:solidFill>
              </a:rPr>
              <a:t>larger spans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Pitched Roof Trusses</a:t>
            </a:r>
            <a:endParaRPr lang="en-US" dirty="0">
              <a:solidFill>
                <a:srgbClr val="00B050"/>
              </a:solidFill>
            </a:endParaRPr>
          </a:p>
        </p:txBody>
      </p:sp>
      <p:sp>
        <p:nvSpPr>
          <p:cNvPr id="3" name="Content Placeholder 2"/>
          <p:cNvSpPr>
            <a:spLocks noGrp="1"/>
          </p:cNvSpPr>
          <p:nvPr>
            <p:ph idx="1"/>
          </p:nvPr>
        </p:nvSpPr>
        <p:spPr/>
        <p:txBody>
          <a:bodyPr/>
          <a:lstStyle/>
          <a:p>
            <a:pPr algn="just"/>
            <a:r>
              <a:rPr lang="en-US" dirty="0" smtClean="0"/>
              <a:t>These trusses have a </a:t>
            </a:r>
            <a:r>
              <a:rPr lang="en-US" b="1" dirty="0" smtClean="0">
                <a:solidFill>
                  <a:srgbClr val="D60093"/>
                </a:solidFill>
              </a:rPr>
              <a:t>greater depth at the mid-span.</a:t>
            </a:r>
            <a:r>
              <a:rPr lang="en-US" dirty="0" smtClean="0"/>
              <a:t>  Due to this even though the </a:t>
            </a:r>
            <a:r>
              <a:rPr lang="en-US" b="1" dirty="0" smtClean="0">
                <a:solidFill>
                  <a:srgbClr val="D60093"/>
                </a:solidFill>
              </a:rPr>
              <a:t>overall bending effect is larger at mid-span</a:t>
            </a:r>
            <a:r>
              <a:rPr lang="en-US" dirty="0" smtClean="0"/>
              <a:t>, the </a:t>
            </a:r>
            <a:r>
              <a:rPr lang="en-US" b="1" dirty="0" smtClean="0">
                <a:solidFill>
                  <a:srgbClr val="00B050"/>
                </a:solidFill>
              </a:rPr>
              <a:t>chord member and web member stresses are smaller closer to the mid-span </a:t>
            </a:r>
            <a:r>
              <a:rPr lang="en-US" dirty="0" smtClean="0"/>
              <a:t>and </a:t>
            </a:r>
            <a:r>
              <a:rPr lang="en-US" b="1" dirty="0" smtClean="0">
                <a:solidFill>
                  <a:srgbClr val="00B0F0"/>
                </a:solidFill>
              </a:rPr>
              <a:t>larger closer to the supports.   </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King Post Truss</a:t>
            </a:r>
            <a:endParaRPr lang="en-US" b="1" dirty="0">
              <a:solidFill>
                <a:srgbClr val="00B05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214529" y="1421904"/>
            <a:ext cx="8319871" cy="3884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Queen Post Truss</a:t>
            </a:r>
            <a:endParaRPr lang="en-US" b="1" dirty="0">
              <a:solidFill>
                <a:srgbClr val="00B050"/>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1581892" y="1524000"/>
            <a:ext cx="756210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410135" y="-85435"/>
            <a:ext cx="9554135" cy="6562436"/>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Pratt Truss </a:t>
            </a:r>
            <a:r>
              <a:rPr lang="en-US" b="1" dirty="0" smtClean="0">
                <a:solidFill>
                  <a:srgbClr val="FF0000"/>
                </a:solidFill>
              </a:rPr>
              <a:t>(6-30m)</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In Pratt trusses [Fig. (</a:t>
            </a:r>
            <a:r>
              <a:rPr lang="en-US" i="1" dirty="0" smtClean="0"/>
              <a:t>a</a:t>
            </a:r>
            <a:r>
              <a:rPr lang="en-US" dirty="0" smtClean="0"/>
              <a:t>)] web members are arranged in such a way that under gravity load the </a:t>
            </a:r>
            <a:r>
              <a:rPr lang="en-US" b="1" dirty="0" smtClean="0">
                <a:solidFill>
                  <a:srgbClr val="D60093"/>
                </a:solidFill>
              </a:rPr>
              <a:t>longer diagonal members are under tension </a:t>
            </a:r>
            <a:r>
              <a:rPr lang="en-US" dirty="0" smtClean="0"/>
              <a:t>and the </a:t>
            </a:r>
            <a:r>
              <a:rPr lang="en-US" b="1" dirty="0" smtClean="0">
                <a:solidFill>
                  <a:srgbClr val="00B050"/>
                </a:solidFill>
              </a:rPr>
              <a:t>shorter vertical members experience compression</a:t>
            </a:r>
            <a:r>
              <a:rPr lang="en-US" dirty="0" smtClean="0"/>
              <a:t>. </a:t>
            </a:r>
          </a:p>
          <a:p>
            <a:pPr algn="just"/>
            <a:r>
              <a:rPr lang="en-US" dirty="0" smtClean="0"/>
              <a:t>This allows for </a:t>
            </a:r>
            <a:r>
              <a:rPr lang="en-US" b="1" dirty="0" smtClean="0">
                <a:solidFill>
                  <a:srgbClr val="D60093"/>
                </a:solidFill>
              </a:rPr>
              <a:t>efficient design, since the short members are under compression</a:t>
            </a:r>
            <a:r>
              <a:rPr lang="en-US" dirty="0" smtClean="0"/>
              <a:t>.   </a:t>
            </a:r>
          </a:p>
          <a:p>
            <a:pPr algn="just"/>
            <a:r>
              <a:rPr lang="en-US" dirty="0" smtClean="0"/>
              <a:t>However, the </a:t>
            </a:r>
            <a:r>
              <a:rPr lang="en-US" b="1" dirty="0" smtClean="0">
                <a:solidFill>
                  <a:srgbClr val="00B050"/>
                </a:solidFill>
              </a:rPr>
              <a:t>wind uplift may cause reversal of stresses</a:t>
            </a:r>
            <a:r>
              <a:rPr lang="en-US" dirty="0" smtClean="0"/>
              <a:t> in these members and </a:t>
            </a:r>
            <a:r>
              <a:rPr lang="en-US" b="1" dirty="0" smtClean="0">
                <a:solidFill>
                  <a:srgbClr val="D60093"/>
                </a:solidFill>
              </a:rPr>
              <a:t>nullify this benefit.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Howe Truss </a:t>
            </a:r>
            <a:r>
              <a:rPr lang="en-US" b="1" dirty="0" smtClean="0">
                <a:solidFill>
                  <a:srgbClr val="FF0000"/>
                </a:solidFill>
              </a:rPr>
              <a:t>(6-10m)</a:t>
            </a:r>
            <a:endParaRPr lang="en-US" dirty="0">
              <a:solidFill>
                <a:srgbClr val="00B050"/>
              </a:solidFill>
            </a:endParaRPr>
          </a:p>
        </p:txBody>
      </p:sp>
      <p:sp>
        <p:nvSpPr>
          <p:cNvPr id="3" name="Content Placeholder 2"/>
          <p:cNvSpPr>
            <a:spLocks noGrp="1"/>
          </p:cNvSpPr>
          <p:nvPr>
            <p:ph idx="1"/>
          </p:nvPr>
        </p:nvSpPr>
        <p:spPr/>
        <p:txBody>
          <a:bodyPr/>
          <a:lstStyle/>
          <a:p>
            <a:pPr algn="just"/>
            <a:r>
              <a:rPr lang="en-US" dirty="0" smtClean="0"/>
              <a:t>The converse of the Pratt is the Howe truss [Fig. (</a:t>
            </a:r>
            <a:r>
              <a:rPr lang="en-US" i="1" dirty="0" smtClean="0"/>
              <a:t>b</a:t>
            </a:r>
            <a:r>
              <a:rPr lang="en-US" dirty="0" smtClean="0"/>
              <a:t>)]. This is commonly used in light roofing so that the </a:t>
            </a:r>
            <a:r>
              <a:rPr lang="en-US" b="1" dirty="0" smtClean="0">
                <a:solidFill>
                  <a:srgbClr val="D60093"/>
                </a:solidFill>
              </a:rPr>
              <a:t>longer diagonals experience tension </a:t>
            </a:r>
            <a:r>
              <a:rPr lang="en-US" dirty="0" smtClean="0"/>
              <a:t>under </a:t>
            </a:r>
            <a:r>
              <a:rPr lang="en-US" b="1" dirty="0" smtClean="0">
                <a:solidFill>
                  <a:srgbClr val="00B050"/>
                </a:solidFill>
              </a:rPr>
              <a:t>reversal of stresses due to wind load.</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Fink Trusses</a:t>
            </a:r>
            <a:r>
              <a:rPr lang="en-US" b="1" dirty="0" smtClean="0">
                <a:solidFill>
                  <a:srgbClr val="FF0000"/>
                </a:solidFill>
              </a:rPr>
              <a:t>(up to 10m)</a:t>
            </a:r>
            <a:endParaRPr lang="en-US" b="1" dirty="0">
              <a:solidFill>
                <a:srgbClr val="00B050"/>
              </a:solidFill>
            </a:endParaRPr>
          </a:p>
        </p:txBody>
      </p:sp>
      <p:sp>
        <p:nvSpPr>
          <p:cNvPr id="3" name="Content Placeholder 2"/>
          <p:cNvSpPr>
            <a:spLocks noGrp="1"/>
          </p:cNvSpPr>
          <p:nvPr>
            <p:ph idx="1"/>
          </p:nvPr>
        </p:nvSpPr>
        <p:spPr/>
        <p:txBody>
          <a:bodyPr>
            <a:normAutofit/>
          </a:bodyPr>
          <a:lstStyle/>
          <a:p>
            <a:pPr algn="just"/>
            <a:r>
              <a:rPr lang="en-US" dirty="0" smtClean="0"/>
              <a:t>Fink trusses [Fig. (</a:t>
            </a:r>
            <a:r>
              <a:rPr lang="en-US" i="1" dirty="0" smtClean="0"/>
              <a:t>c</a:t>
            </a:r>
            <a:r>
              <a:rPr lang="en-US" dirty="0" smtClean="0"/>
              <a:t>)] are used for </a:t>
            </a:r>
            <a:r>
              <a:rPr lang="en-US" b="1" dirty="0" smtClean="0">
                <a:solidFill>
                  <a:srgbClr val="00B050"/>
                </a:solidFill>
              </a:rPr>
              <a:t>longer spans having high pitch roof,</a:t>
            </a:r>
            <a:r>
              <a:rPr lang="en-US" dirty="0" smtClean="0"/>
              <a:t> </a:t>
            </a:r>
          </a:p>
          <a:p>
            <a:pPr algn="just"/>
            <a:r>
              <a:rPr lang="en-US" dirty="0" smtClean="0"/>
              <a:t>The </a:t>
            </a:r>
            <a:r>
              <a:rPr lang="en-US" b="1" dirty="0" smtClean="0">
                <a:solidFill>
                  <a:srgbClr val="D60093"/>
                </a:solidFill>
              </a:rPr>
              <a:t>web</a:t>
            </a:r>
            <a:r>
              <a:rPr lang="en-US" dirty="0" smtClean="0"/>
              <a:t> members in such truss are </a:t>
            </a:r>
            <a:r>
              <a:rPr lang="en-US" b="1" dirty="0" smtClean="0">
                <a:solidFill>
                  <a:srgbClr val="D60093"/>
                </a:solidFill>
              </a:rPr>
              <a:t>sub-divided to obtain shorter members</a:t>
            </a:r>
            <a:r>
              <a:rPr lang="en-US" dirty="0" smtClean="0"/>
              <a:t>.</a:t>
            </a:r>
          </a:p>
          <a:p>
            <a:pPr algn="just"/>
            <a:endParaRPr lang="en-US" dirty="0" smtClean="0"/>
          </a:p>
          <a:p>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78199"/>
          <a:stretch>
            <a:fillRect/>
          </a:stretch>
        </p:blipFill>
        <p:spPr bwMode="auto">
          <a:xfrm>
            <a:off x="609600" y="3810000"/>
            <a:ext cx="7848600" cy="22860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Fan Trusses </a:t>
            </a:r>
            <a:r>
              <a:rPr lang="en-US" b="1" dirty="0" smtClean="0">
                <a:solidFill>
                  <a:srgbClr val="FF0000"/>
                </a:solidFill>
              </a:rPr>
              <a:t>(10-15m)</a:t>
            </a:r>
            <a:endParaRPr lang="en-US" b="1" dirty="0">
              <a:solidFill>
                <a:srgbClr val="00B050"/>
              </a:solidFill>
            </a:endParaRPr>
          </a:p>
        </p:txBody>
      </p:sp>
      <p:sp>
        <p:nvSpPr>
          <p:cNvPr id="3" name="Content Placeholder 2"/>
          <p:cNvSpPr>
            <a:spLocks noGrp="1"/>
          </p:cNvSpPr>
          <p:nvPr>
            <p:ph idx="1"/>
          </p:nvPr>
        </p:nvSpPr>
        <p:spPr/>
        <p:txBody>
          <a:bodyPr/>
          <a:lstStyle/>
          <a:p>
            <a:pPr algn="just"/>
            <a:r>
              <a:rPr lang="en-US" dirty="0" smtClean="0"/>
              <a:t>Fan trusses [Fig. (</a:t>
            </a:r>
            <a:r>
              <a:rPr lang="en-US" i="1" dirty="0" smtClean="0"/>
              <a:t>d</a:t>
            </a:r>
            <a:r>
              <a:rPr lang="en-US" dirty="0" smtClean="0"/>
              <a:t>)] are used when the </a:t>
            </a:r>
            <a:r>
              <a:rPr lang="en-US" b="1" dirty="0" smtClean="0">
                <a:solidFill>
                  <a:srgbClr val="D60093"/>
                </a:solidFill>
              </a:rPr>
              <a:t>rafter members</a:t>
            </a:r>
            <a:r>
              <a:rPr lang="en-US" dirty="0" smtClean="0"/>
              <a:t> of the roof trusses have to be sub-divided into </a:t>
            </a:r>
            <a:r>
              <a:rPr lang="en-US" b="1" dirty="0" smtClean="0">
                <a:solidFill>
                  <a:srgbClr val="D60093"/>
                </a:solidFill>
              </a:rPr>
              <a:t>odd number of panels</a:t>
            </a:r>
            <a:r>
              <a:rPr lang="en-US" dirty="0" smtClean="0"/>
              <a:t>. </a:t>
            </a:r>
          </a:p>
          <a:p>
            <a:pPr algn="just">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Fink Fan Truss </a:t>
            </a:r>
            <a:r>
              <a:rPr lang="en-US" b="1" dirty="0" smtClean="0">
                <a:solidFill>
                  <a:srgbClr val="FF0000"/>
                </a:solidFill>
              </a:rPr>
              <a:t>(20-30m)</a:t>
            </a:r>
            <a:endParaRPr lang="en-US" b="1" dirty="0">
              <a:solidFill>
                <a:srgbClr val="00B050"/>
              </a:solidFill>
            </a:endParaRPr>
          </a:p>
        </p:txBody>
      </p:sp>
      <p:sp>
        <p:nvSpPr>
          <p:cNvPr id="3" name="Content Placeholder 2"/>
          <p:cNvSpPr>
            <a:spLocks noGrp="1"/>
          </p:cNvSpPr>
          <p:nvPr>
            <p:ph idx="1"/>
          </p:nvPr>
        </p:nvSpPr>
        <p:spPr/>
        <p:txBody>
          <a:bodyPr/>
          <a:lstStyle/>
          <a:p>
            <a:pPr algn="just"/>
            <a:r>
              <a:rPr lang="en-US" dirty="0" smtClean="0"/>
              <a:t>A combination of fink and fan [Fig. (</a:t>
            </a:r>
            <a:r>
              <a:rPr lang="en-US" i="1" dirty="0" smtClean="0"/>
              <a:t>e</a:t>
            </a:r>
            <a:r>
              <a:rPr lang="en-US" dirty="0" smtClean="0"/>
              <a:t>)] can also be used to some advantage in some </a:t>
            </a:r>
            <a:r>
              <a:rPr lang="en-US" b="1" dirty="0" smtClean="0">
                <a:solidFill>
                  <a:srgbClr val="D60093"/>
                </a:solidFill>
              </a:rPr>
              <a:t>specific situations requiring appropriate number of panels</a:t>
            </a:r>
            <a:r>
              <a:rPr lang="en-US" dirty="0" smtClean="0"/>
              <a:t>.</a:t>
            </a:r>
          </a:p>
          <a:p>
            <a:pPr algn="just"/>
            <a:endParaRPr lang="en-US" dirty="0" smtClean="0"/>
          </a:p>
          <a:p>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21450" b="55702"/>
          <a:stretch>
            <a:fillRect/>
          </a:stretch>
        </p:blipFill>
        <p:spPr bwMode="auto">
          <a:xfrm>
            <a:off x="533400" y="3657600"/>
            <a:ext cx="7620000" cy="24384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Mansard Trusses</a:t>
            </a:r>
            <a:r>
              <a:rPr lang="en-US" b="1" dirty="0" smtClean="0">
                <a:solidFill>
                  <a:srgbClr val="FF0000"/>
                </a:solidFill>
              </a:rPr>
              <a:t>(20-30m)</a:t>
            </a:r>
            <a:endParaRPr lang="en-US" b="1" dirty="0">
              <a:solidFill>
                <a:srgbClr val="00B050"/>
              </a:solidFill>
            </a:endParaRPr>
          </a:p>
        </p:txBody>
      </p:sp>
      <p:sp>
        <p:nvSpPr>
          <p:cNvPr id="3" name="Content Placeholder 2"/>
          <p:cNvSpPr>
            <a:spLocks noGrp="1"/>
          </p:cNvSpPr>
          <p:nvPr>
            <p:ph idx="1"/>
          </p:nvPr>
        </p:nvSpPr>
        <p:spPr/>
        <p:txBody>
          <a:bodyPr>
            <a:normAutofit/>
          </a:bodyPr>
          <a:lstStyle/>
          <a:p>
            <a:pPr algn="just"/>
            <a:r>
              <a:rPr lang="en-US" dirty="0" smtClean="0"/>
              <a:t>Mansard trusses [Fig. (</a:t>
            </a:r>
            <a:r>
              <a:rPr lang="en-US" i="1" dirty="0" smtClean="0"/>
              <a:t>f</a:t>
            </a:r>
            <a:r>
              <a:rPr lang="en-US" dirty="0" smtClean="0"/>
              <a:t>)] are variation of fink trusses, which have </a:t>
            </a:r>
            <a:r>
              <a:rPr lang="en-US" b="1" dirty="0" smtClean="0">
                <a:solidFill>
                  <a:srgbClr val="D60093"/>
                </a:solidFill>
              </a:rPr>
              <a:t>shorter leading diagonals even in very long span trusses</a:t>
            </a:r>
            <a:r>
              <a:rPr lang="en-US" dirty="0" smtClean="0"/>
              <a:t>, unlike the fink and fan type trusses.</a:t>
            </a:r>
          </a:p>
          <a:p>
            <a:pPr algn="just"/>
            <a:endParaRPr lang="en-US" dirty="0" smtClean="0"/>
          </a:p>
          <a:p>
            <a:endParaRPr lang="en-US"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44406" b="32750"/>
          <a:stretch>
            <a:fillRect/>
          </a:stretch>
        </p:blipFill>
        <p:spPr bwMode="auto">
          <a:xfrm>
            <a:off x="457200" y="3657600"/>
            <a:ext cx="7848600" cy="24384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Applications</a:t>
            </a:r>
            <a:r>
              <a:rPr lang="en-US" dirty="0" smtClean="0"/>
              <a:t> </a:t>
            </a:r>
            <a:endParaRPr lang="en-US" dirty="0"/>
          </a:p>
        </p:txBody>
      </p:sp>
      <p:sp>
        <p:nvSpPr>
          <p:cNvPr id="3" name="Content Placeholder 2"/>
          <p:cNvSpPr>
            <a:spLocks noGrp="1"/>
          </p:cNvSpPr>
          <p:nvPr>
            <p:ph idx="1"/>
          </p:nvPr>
        </p:nvSpPr>
        <p:spPr/>
        <p:txBody>
          <a:bodyPr/>
          <a:lstStyle/>
          <a:p>
            <a:pPr algn="just">
              <a:buNone/>
            </a:pPr>
            <a:r>
              <a:rPr lang="en-US" dirty="0" smtClean="0"/>
              <a:t>Trusses are used in </a:t>
            </a:r>
          </a:p>
          <a:p>
            <a:pPr algn="just">
              <a:buFont typeface="Wingdings" pitchFamily="2" charset="2"/>
              <a:buChar char="q"/>
            </a:pPr>
            <a:r>
              <a:rPr lang="en-US" dirty="0" smtClean="0"/>
              <a:t> Roofs of </a:t>
            </a:r>
            <a:r>
              <a:rPr lang="en-US" b="1" dirty="0" smtClean="0">
                <a:solidFill>
                  <a:srgbClr val="FF0000"/>
                </a:solidFill>
              </a:rPr>
              <a:t>single storey industrial buildings</a:t>
            </a:r>
          </a:p>
          <a:p>
            <a:pPr algn="just">
              <a:buFont typeface="Wingdings" pitchFamily="2" charset="2"/>
              <a:buChar char="q"/>
            </a:pPr>
            <a:r>
              <a:rPr lang="en-US" dirty="0" smtClean="0"/>
              <a:t> </a:t>
            </a:r>
            <a:r>
              <a:rPr lang="en-US" b="1" dirty="0" smtClean="0">
                <a:solidFill>
                  <a:srgbClr val="FF0000"/>
                </a:solidFill>
              </a:rPr>
              <a:t>long span floors and roofs of multistory         buildings</a:t>
            </a:r>
            <a:r>
              <a:rPr lang="en-US" dirty="0" smtClean="0"/>
              <a:t>, to resist gravity loads. </a:t>
            </a:r>
          </a:p>
          <a:p>
            <a:pPr algn="just">
              <a:buFont typeface="Wingdings" pitchFamily="2" charset="2"/>
              <a:buChar char="q"/>
            </a:pPr>
            <a:r>
              <a:rPr lang="en-US" dirty="0" smtClean="0"/>
              <a:t> Trusses are also used in </a:t>
            </a:r>
            <a:r>
              <a:rPr lang="en-US" b="1" dirty="0" smtClean="0">
                <a:solidFill>
                  <a:srgbClr val="FF0000"/>
                </a:solidFill>
              </a:rPr>
              <a:t>walls and horizontal planes of industrial buildings to resist lateral loads</a:t>
            </a:r>
            <a:r>
              <a:rPr lang="en-US" dirty="0" smtClean="0"/>
              <a:t> and to provide </a:t>
            </a:r>
            <a:r>
              <a:rPr lang="en-US" b="1" dirty="0" smtClean="0">
                <a:solidFill>
                  <a:srgbClr val="FF0000"/>
                </a:solidFill>
              </a:rPr>
              <a:t>lateral stability</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Economical Span</a:t>
            </a:r>
            <a:endParaRPr lang="en-US" b="1" dirty="0">
              <a:solidFill>
                <a:srgbClr val="00B050"/>
              </a:solidFill>
            </a:endParaRPr>
          </a:p>
        </p:txBody>
      </p:sp>
      <p:sp>
        <p:nvSpPr>
          <p:cNvPr id="3" name="Content Placeholder 2"/>
          <p:cNvSpPr>
            <a:spLocks noGrp="1"/>
          </p:cNvSpPr>
          <p:nvPr>
            <p:ph idx="1"/>
          </p:nvPr>
        </p:nvSpPr>
        <p:spPr/>
        <p:txBody>
          <a:bodyPr/>
          <a:lstStyle/>
          <a:p>
            <a:pPr algn="just"/>
            <a:r>
              <a:rPr lang="en-US" dirty="0" smtClean="0"/>
              <a:t>The </a:t>
            </a:r>
            <a:r>
              <a:rPr lang="en-US" b="1" dirty="0" smtClean="0">
                <a:solidFill>
                  <a:srgbClr val="D60093"/>
                </a:solidFill>
              </a:rPr>
              <a:t>economical span</a:t>
            </a:r>
            <a:r>
              <a:rPr lang="en-US" dirty="0" smtClean="0"/>
              <a:t> lengths of the </a:t>
            </a:r>
            <a:r>
              <a:rPr lang="en-US" b="1" dirty="0" smtClean="0">
                <a:solidFill>
                  <a:srgbClr val="00B050"/>
                </a:solidFill>
              </a:rPr>
              <a:t>pitched roof trusses</a:t>
            </a:r>
            <a:r>
              <a:rPr lang="en-US" dirty="0" smtClean="0"/>
              <a:t>, excluding the Mansard trusses, range from </a:t>
            </a:r>
            <a:r>
              <a:rPr lang="en-US" b="1" dirty="0" smtClean="0">
                <a:solidFill>
                  <a:srgbClr val="D60093"/>
                </a:solidFill>
              </a:rPr>
              <a:t>6 m to 12 m</a:t>
            </a:r>
            <a:r>
              <a:rPr lang="en-US" dirty="0" smtClean="0"/>
              <a:t>.  </a:t>
            </a:r>
          </a:p>
          <a:p>
            <a:pPr algn="just"/>
            <a:r>
              <a:rPr lang="en-US" dirty="0" smtClean="0"/>
              <a:t>The </a:t>
            </a:r>
            <a:r>
              <a:rPr lang="en-US" b="1" dirty="0" smtClean="0">
                <a:solidFill>
                  <a:srgbClr val="00B050"/>
                </a:solidFill>
              </a:rPr>
              <a:t>Mansard trusses </a:t>
            </a:r>
            <a:r>
              <a:rPr lang="en-US" dirty="0" smtClean="0"/>
              <a:t>can be used in the span ranges of </a:t>
            </a:r>
            <a:r>
              <a:rPr lang="en-US" b="1" dirty="0" smtClean="0">
                <a:solidFill>
                  <a:srgbClr val="D60093"/>
                </a:solidFill>
              </a:rPr>
              <a:t>12 m to 30 m</a:t>
            </a:r>
            <a:r>
              <a:rPr lang="en-US" dirty="0" smtClean="0"/>
              <a: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Parallel Chord Trusses</a:t>
            </a:r>
            <a:endParaRPr lang="en-US" b="1" dirty="0">
              <a:solidFill>
                <a:srgbClr val="00B050"/>
              </a:solidFill>
            </a:endParaRPr>
          </a:p>
        </p:txBody>
      </p:sp>
      <p:pic>
        <p:nvPicPr>
          <p:cNvPr id="5" name="Content Placeholder 4"/>
          <p:cNvPicPr>
            <a:picLocks noGrp="1"/>
          </p:cNvPicPr>
          <p:nvPr>
            <p:ph idx="1"/>
          </p:nvPr>
        </p:nvPicPr>
        <p:blipFill>
          <a:blip r:embed="rId2"/>
          <a:srcRect b="37724"/>
          <a:stretch>
            <a:fillRect/>
          </a:stretch>
        </p:blipFill>
        <p:spPr bwMode="auto">
          <a:xfrm>
            <a:off x="457200" y="1447800"/>
            <a:ext cx="78486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Parallel Chord Trusses</a:t>
            </a:r>
            <a:endParaRPr lang="en-US" dirty="0"/>
          </a:p>
        </p:txBody>
      </p:sp>
      <p:sp>
        <p:nvSpPr>
          <p:cNvPr id="3" name="Content Placeholder 2"/>
          <p:cNvSpPr>
            <a:spLocks noGrp="1"/>
          </p:cNvSpPr>
          <p:nvPr>
            <p:ph idx="1"/>
          </p:nvPr>
        </p:nvSpPr>
        <p:spPr/>
        <p:txBody>
          <a:bodyPr>
            <a:normAutofit/>
          </a:bodyPr>
          <a:lstStyle/>
          <a:p>
            <a:r>
              <a:rPr lang="en-US" dirty="0" smtClean="0"/>
              <a:t>The parallel chord trusses are used to support</a:t>
            </a:r>
          </a:p>
          <a:p>
            <a:pPr lvl="1"/>
            <a:r>
              <a:rPr lang="en-US" b="1" dirty="0" smtClean="0"/>
              <a:t>North Light roof trusses </a:t>
            </a:r>
          </a:p>
          <a:p>
            <a:pPr lvl="1"/>
            <a:r>
              <a:rPr lang="en-US" b="1" dirty="0" smtClean="0"/>
              <a:t>intermediate  span  bridges</a:t>
            </a:r>
          </a:p>
          <a:p>
            <a:pPr lvl="1"/>
            <a:r>
              <a:rPr lang="en-US" b="1" dirty="0" smtClean="0"/>
              <a:t>pre-fabricated floor joists, beams and girders in multi- storey buildings </a:t>
            </a:r>
          </a:p>
          <a:p>
            <a:r>
              <a:rPr lang="en-US" b="1" dirty="0" smtClean="0">
                <a:solidFill>
                  <a:srgbClr val="D60093"/>
                </a:solidFill>
              </a:rPr>
              <a:t>Warren configuration is frequently used</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Parallel Chord Trusses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advantage of parallel chord trusses is that they use </a:t>
            </a:r>
            <a:r>
              <a:rPr lang="en-US" b="1" dirty="0" smtClean="0">
                <a:solidFill>
                  <a:srgbClr val="D60093"/>
                </a:solidFill>
              </a:rPr>
              <a:t>webs of the same lengths </a:t>
            </a:r>
            <a:r>
              <a:rPr lang="en-US" dirty="0" smtClean="0"/>
              <a:t>and thus </a:t>
            </a:r>
            <a:r>
              <a:rPr lang="en-US" b="1" dirty="0" smtClean="0">
                <a:solidFill>
                  <a:srgbClr val="D60093"/>
                </a:solidFill>
              </a:rPr>
              <a:t>reduce fabrication costs</a:t>
            </a:r>
            <a:r>
              <a:rPr lang="en-US" dirty="0" smtClean="0"/>
              <a:t> for very long spans.   </a:t>
            </a:r>
          </a:p>
          <a:p>
            <a:pPr algn="just"/>
            <a:r>
              <a:rPr lang="en-US" b="1" dirty="0" smtClean="0">
                <a:solidFill>
                  <a:srgbClr val="D60093"/>
                </a:solidFill>
              </a:rPr>
              <a:t>Modified Warren</a:t>
            </a:r>
            <a:r>
              <a:rPr lang="en-US" dirty="0" smtClean="0"/>
              <a:t> is used </a:t>
            </a:r>
            <a:r>
              <a:rPr lang="en-US" b="1" dirty="0" smtClean="0">
                <a:solidFill>
                  <a:srgbClr val="D60093"/>
                </a:solidFill>
              </a:rPr>
              <a:t>with additional verticals,</a:t>
            </a:r>
            <a:r>
              <a:rPr lang="en-US" dirty="0" smtClean="0"/>
              <a:t> introduced in order </a:t>
            </a:r>
            <a:r>
              <a:rPr lang="en-US" b="1" dirty="0" smtClean="0">
                <a:solidFill>
                  <a:srgbClr val="D60093"/>
                </a:solidFill>
              </a:rPr>
              <a:t>to reduce the unsupported length of compression</a:t>
            </a:r>
            <a:r>
              <a:rPr lang="en-US" dirty="0" smtClean="0"/>
              <a:t> chord members.   </a:t>
            </a:r>
          </a:p>
          <a:p>
            <a:pPr algn="just"/>
            <a:r>
              <a:rPr lang="en-US" dirty="0" smtClean="0"/>
              <a:t>The </a:t>
            </a:r>
            <a:r>
              <a:rPr lang="en-US" b="1" dirty="0" smtClean="0">
                <a:solidFill>
                  <a:srgbClr val="D60093"/>
                </a:solidFill>
              </a:rPr>
              <a:t>saw tooth north light roofing systems </a:t>
            </a:r>
            <a:r>
              <a:rPr lang="en-US" dirty="0" smtClean="0"/>
              <a:t>use parallel chord </a:t>
            </a:r>
            <a:r>
              <a:rPr lang="en-US" b="1" dirty="0" smtClean="0">
                <a:solidFill>
                  <a:srgbClr val="00B0F0"/>
                </a:solidFill>
              </a:rPr>
              <a:t>lattice girders to support the north light trusses</a:t>
            </a:r>
            <a:r>
              <a:rPr lang="en-US" dirty="0" smtClean="0"/>
              <a:t> and transfer the load to the end columns.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Parallel Chord Trusses</a:t>
            </a:r>
            <a:endParaRPr lang="en-US" dirty="0"/>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lgn="just"/>
            <a:r>
              <a:rPr lang="en-US" dirty="0" smtClean="0"/>
              <a:t>The economical </a:t>
            </a:r>
            <a:r>
              <a:rPr lang="en-US" b="1" dirty="0" smtClean="0">
                <a:solidFill>
                  <a:srgbClr val="7030A0"/>
                </a:solidFill>
              </a:rPr>
              <a:t>span to depth ratio</a:t>
            </a:r>
            <a:r>
              <a:rPr lang="en-US" dirty="0" smtClean="0"/>
              <a:t> is in the range of </a:t>
            </a:r>
            <a:r>
              <a:rPr lang="en-US" b="1" dirty="0" smtClean="0">
                <a:solidFill>
                  <a:srgbClr val="D60093"/>
                </a:solidFill>
              </a:rPr>
              <a:t>12 to 24.  </a:t>
            </a:r>
          </a:p>
          <a:p>
            <a:pPr algn="just"/>
            <a:r>
              <a:rPr lang="en-US" dirty="0" smtClean="0"/>
              <a:t>The total span is subdivided into a number of panels such that the individual panel lengths are appropriate (6m to 9 m) for the stringer beams, and the </a:t>
            </a:r>
            <a:r>
              <a:rPr lang="en-US" b="1" dirty="0" smtClean="0">
                <a:solidFill>
                  <a:srgbClr val="D60093"/>
                </a:solidFill>
              </a:rPr>
              <a:t>inclination of the web members </a:t>
            </a:r>
            <a:r>
              <a:rPr lang="en-US" dirty="0" smtClean="0"/>
              <a:t>are around </a:t>
            </a:r>
            <a:r>
              <a:rPr lang="en-US" b="1" dirty="0" smtClean="0">
                <a:solidFill>
                  <a:srgbClr val="00B0F0"/>
                </a:solidFill>
              </a:rPr>
              <a:t>45 degrees</a:t>
            </a:r>
            <a:r>
              <a:rPr lang="en-US" dirty="0" smtClean="0"/>
              <a:t>. </a:t>
            </a:r>
          </a:p>
          <a:p>
            <a:pPr algn="just"/>
            <a:r>
              <a:rPr lang="en-US" dirty="0" smtClean="0"/>
              <a:t>In the case of </a:t>
            </a:r>
            <a:r>
              <a:rPr lang="en-US" b="1" dirty="0" smtClean="0">
                <a:solidFill>
                  <a:srgbClr val="D60093"/>
                </a:solidFill>
              </a:rPr>
              <a:t>very deep trusses </a:t>
            </a:r>
            <a:r>
              <a:rPr lang="en-US" dirty="0" smtClean="0"/>
              <a:t>it may become necessary to use </a:t>
            </a:r>
            <a:r>
              <a:rPr lang="en-US" b="1" dirty="0" smtClean="0">
                <a:solidFill>
                  <a:srgbClr val="D60093"/>
                </a:solidFill>
              </a:rPr>
              <a:t>K and diamond patterns</a:t>
            </a:r>
            <a:r>
              <a:rPr lang="en-US" dirty="0" smtClean="0"/>
              <a:t> for web members to achieve appropriate inclination of the web members. </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Trapezoidal Trusses</a:t>
            </a:r>
            <a:endParaRPr lang="en-US" b="1" dirty="0">
              <a:solidFill>
                <a:srgbClr val="00B050"/>
              </a:solidFill>
            </a:endParaRPr>
          </a:p>
        </p:txBody>
      </p:sp>
      <p:sp>
        <p:nvSpPr>
          <p:cNvPr id="3" name="Content Placeholder 2"/>
          <p:cNvSpPr>
            <a:spLocks noGrp="1"/>
          </p:cNvSpPr>
          <p:nvPr>
            <p:ph idx="1"/>
          </p:nvPr>
        </p:nvSpPr>
        <p:spPr>
          <a:xfrm>
            <a:off x="457200" y="1295400"/>
            <a:ext cx="8229600" cy="5791200"/>
          </a:xfrm>
        </p:spPr>
        <p:txBody>
          <a:bodyPr>
            <a:normAutofit fontScale="92500"/>
          </a:bodyPr>
          <a:lstStyle/>
          <a:p>
            <a:pPr algn="just"/>
            <a:r>
              <a:rPr lang="en-US" dirty="0" smtClean="0"/>
              <a:t>In case of </a:t>
            </a:r>
            <a:r>
              <a:rPr lang="en-US" b="1" dirty="0" smtClean="0">
                <a:solidFill>
                  <a:srgbClr val="D60093"/>
                </a:solidFill>
              </a:rPr>
              <a:t>very long span pitched roof</a:t>
            </a:r>
            <a:r>
              <a:rPr lang="en-US" dirty="0" smtClean="0"/>
              <a:t>, trusses having trapezoidal </a:t>
            </a:r>
            <a:r>
              <a:rPr lang="en-US" b="1" dirty="0" smtClean="0">
                <a:solidFill>
                  <a:srgbClr val="00B0F0"/>
                </a:solidFill>
              </a:rPr>
              <a:t>configuration, with depth at the ends</a:t>
            </a:r>
            <a:r>
              <a:rPr lang="en-US" dirty="0" smtClean="0"/>
              <a:t> are used [Fig. (</a:t>
            </a:r>
            <a:r>
              <a:rPr lang="en-US" i="1" dirty="0" smtClean="0"/>
              <a:t>a</a:t>
            </a:r>
            <a:r>
              <a:rPr lang="en-US" dirty="0" smtClean="0"/>
              <a:t>)].  This configuration </a:t>
            </a:r>
            <a:r>
              <a:rPr lang="en-US" b="1" dirty="0" smtClean="0">
                <a:solidFill>
                  <a:srgbClr val="D60093"/>
                </a:solidFill>
              </a:rPr>
              <a:t>reduces the axial forces in the chord members adjacent to the supports</a:t>
            </a:r>
            <a:r>
              <a:rPr lang="en-US" dirty="0" smtClean="0"/>
              <a:t>. </a:t>
            </a:r>
            <a:r>
              <a:rPr lang="en-US" b="1" dirty="0" smtClean="0">
                <a:solidFill>
                  <a:srgbClr val="7030A0"/>
                </a:solidFill>
              </a:rPr>
              <a:t>Secondary bending</a:t>
            </a:r>
            <a:r>
              <a:rPr lang="en-US" dirty="0" smtClean="0"/>
              <a:t> effects in these members are also </a:t>
            </a:r>
            <a:r>
              <a:rPr lang="en-US" b="1" dirty="0" smtClean="0">
                <a:solidFill>
                  <a:srgbClr val="D60093"/>
                </a:solidFill>
              </a:rPr>
              <a:t>reduced.</a:t>
            </a:r>
            <a:r>
              <a:rPr lang="en-US" dirty="0" smtClean="0"/>
              <a:t>  </a:t>
            </a:r>
          </a:p>
          <a:p>
            <a:pPr algn="just"/>
            <a:r>
              <a:rPr lang="en-US" dirty="0" smtClean="0"/>
              <a:t>The trapezoidal configurations [Fig. (</a:t>
            </a:r>
            <a:r>
              <a:rPr lang="en-US" i="1" dirty="0" smtClean="0"/>
              <a:t>b</a:t>
            </a:r>
            <a:r>
              <a:rPr lang="en-US" dirty="0" smtClean="0"/>
              <a:t>)] having the </a:t>
            </a:r>
            <a:r>
              <a:rPr lang="en-US" b="1" dirty="0" smtClean="0">
                <a:solidFill>
                  <a:srgbClr val="7030A0"/>
                </a:solidFill>
              </a:rPr>
              <a:t>sloping bottom chord </a:t>
            </a:r>
            <a:r>
              <a:rPr lang="en-US" dirty="0" smtClean="0"/>
              <a:t>can be </a:t>
            </a:r>
            <a:r>
              <a:rPr lang="en-US" b="1" dirty="0" smtClean="0">
                <a:solidFill>
                  <a:srgbClr val="D60093"/>
                </a:solidFill>
              </a:rPr>
              <a:t>economica</a:t>
            </a:r>
            <a:r>
              <a:rPr lang="en-US" dirty="0" smtClean="0"/>
              <a:t>l in very long span trusses </a:t>
            </a:r>
            <a:r>
              <a:rPr lang="en-US" b="1" dirty="0" smtClean="0">
                <a:solidFill>
                  <a:srgbClr val="7030A0"/>
                </a:solidFill>
              </a:rPr>
              <a:t>(spans &gt; 30 m), </a:t>
            </a:r>
            <a:r>
              <a:rPr lang="en-US" dirty="0" smtClean="0"/>
              <a:t>since they tend to </a:t>
            </a:r>
            <a:r>
              <a:rPr lang="en-US" b="1" dirty="0" smtClean="0">
                <a:solidFill>
                  <a:srgbClr val="D60093"/>
                </a:solidFill>
              </a:rPr>
              <a:t>reduce the web member length </a:t>
            </a:r>
            <a:r>
              <a:rPr lang="en-US" dirty="0" smtClean="0"/>
              <a:t>and the chord members tend to have </a:t>
            </a:r>
            <a:r>
              <a:rPr lang="en-US" b="1" dirty="0" smtClean="0">
                <a:solidFill>
                  <a:srgbClr val="00B0F0"/>
                </a:solidFill>
              </a:rPr>
              <a:t>nearly constant forces</a:t>
            </a:r>
            <a:r>
              <a:rPr lang="en-US" dirty="0" smtClean="0"/>
              <a:t> over the span length.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Trapezoidal Trusses</a:t>
            </a:r>
            <a:endParaRPr lang="en-US" b="1" dirty="0">
              <a:solidFill>
                <a:srgbClr val="00B050"/>
              </a:solidFill>
            </a:endParaRP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6304" y="1600200"/>
            <a:ext cx="8926369"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Common types of roof trusses</a:t>
            </a:r>
            <a:endParaRPr lang="en-US" dirty="0"/>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1219200"/>
            <a:ext cx="8763000" cy="54102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Common types of roof trusses</a:t>
            </a: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8849"/>
          <a:stretch>
            <a:fillRect/>
          </a:stretch>
        </p:blipFill>
        <p:spPr bwMode="auto">
          <a:xfrm>
            <a:off x="533400" y="1143000"/>
            <a:ext cx="8610600" cy="51816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 types</a:t>
            </a: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6659" b="65537"/>
          <a:stretch>
            <a:fillRect/>
          </a:stretch>
        </p:blipFill>
        <p:spPr bwMode="auto">
          <a:xfrm>
            <a:off x="0" y="381000"/>
            <a:ext cx="8839200" cy="58674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B050"/>
                </a:solidFill>
              </a:rPr>
              <a:t>Analysis of Trusses</a:t>
            </a:r>
            <a:r>
              <a:rPr lang="en-US" sz="4800" b="1" dirty="0" smtClean="0"/>
              <a:t/>
            </a:r>
            <a:br>
              <a:rPr lang="en-US" sz="4800" b="1" dirty="0" smtClean="0"/>
            </a:br>
            <a:endParaRPr lang="en-US" sz="4800" b="1" dirty="0"/>
          </a:p>
        </p:txBody>
      </p:sp>
      <p:sp>
        <p:nvSpPr>
          <p:cNvPr id="3" name="Content Placeholder 2"/>
          <p:cNvSpPr>
            <a:spLocks noGrp="1"/>
          </p:cNvSpPr>
          <p:nvPr>
            <p:ph idx="1"/>
          </p:nvPr>
        </p:nvSpPr>
        <p:spPr/>
        <p:txBody>
          <a:bodyPr>
            <a:normAutofit/>
          </a:bodyPr>
          <a:lstStyle/>
          <a:p>
            <a:pPr algn="just"/>
            <a:r>
              <a:rPr lang="en-US" dirty="0" smtClean="0"/>
              <a:t>Truss members are regarded as being </a:t>
            </a:r>
            <a:r>
              <a:rPr lang="en-US" b="1" dirty="0" smtClean="0">
                <a:solidFill>
                  <a:srgbClr val="FF0000"/>
                </a:solidFill>
              </a:rPr>
              <a:t>pinned joints. </a:t>
            </a:r>
          </a:p>
          <a:p>
            <a:pPr algn="just"/>
            <a:r>
              <a:rPr lang="en-US" dirty="0" smtClean="0"/>
              <a:t>They </a:t>
            </a:r>
            <a:r>
              <a:rPr lang="en-US" dirty="0"/>
              <a:t>are assumed to be joined together so as to </a:t>
            </a:r>
            <a:r>
              <a:rPr lang="en-US" b="1" dirty="0">
                <a:solidFill>
                  <a:srgbClr val="FF0000"/>
                </a:solidFill>
              </a:rPr>
              <a:t>transfer only the axial forces and not moments and shears </a:t>
            </a:r>
            <a:r>
              <a:rPr lang="en-US" dirty="0"/>
              <a:t>from one member to the adjacent members </a:t>
            </a:r>
            <a:endParaRPr lang="en-US" dirty="0" smtClean="0"/>
          </a:p>
          <a:p>
            <a:pPr algn="just"/>
            <a:r>
              <a:rPr lang="en-US" dirty="0" smtClean="0"/>
              <a:t>The </a:t>
            </a:r>
            <a:r>
              <a:rPr lang="en-US" b="1" dirty="0">
                <a:solidFill>
                  <a:srgbClr val="FF0000"/>
                </a:solidFill>
              </a:rPr>
              <a:t>loads</a:t>
            </a:r>
            <a:r>
              <a:rPr lang="en-US" dirty="0"/>
              <a:t> are assumed to be acting only at the </a:t>
            </a:r>
            <a:r>
              <a:rPr lang="en-US" b="1" dirty="0">
                <a:solidFill>
                  <a:srgbClr val="FF0000"/>
                </a:solidFill>
              </a:rPr>
              <a:t>nodes of the trusses</a:t>
            </a:r>
            <a:r>
              <a:rPr lang="en-US"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34579" b="34229"/>
          <a:stretch>
            <a:fillRect/>
          </a:stretch>
        </p:blipFill>
        <p:spPr bwMode="auto">
          <a:xfrm>
            <a:off x="0" y="1219200"/>
            <a:ext cx="8991600" cy="49530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65304" b="4673"/>
          <a:stretch>
            <a:fillRect/>
          </a:stretch>
        </p:blipFill>
        <p:spPr bwMode="auto">
          <a:xfrm>
            <a:off x="304800" y="1371600"/>
            <a:ext cx="8534400" cy="50292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Industrial buildings with different spans</a:t>
            </a:r>
            <a:endParaRPr lang="en-US" b="1" dirty="0">
              <a:solidFill>
                <a:srgbClr val="00B050"/>
              </a:solidFill>
            </a:endParaRPr>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9072"/>
          <a:stretch>
            <a:fillRect/>
          </a:stretch>
        </p:blipFill>
        <p:spPr bwMode="auto">
          <a:xfrm>
            <a:off x="0" y="1447800"/>
            <a:ext cx="8839200" cy="51816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Structural framing for an industrial building</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41556"/>
          <a:stretch>
            <a:fillRect/>
          </a:stretch>
        </p:blipFill>
        <p:spPr bwMode="auto">
          <a:xfrm>
            <a:off x="152400" y="1219200"/>
            <a:ext cx="8839200" cy="51816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lecture.civilengineeringx.com/building/bce/Steel-roof-truss.jpg"/>
          <p:cNvPicPr/>
          <p:nvPr/>
        </p:nvPicPr>
        <p:blipFill>
          <a:blip r:embed="rId2"/>
          <a:srcRect b="7263"/>
          <a:stretch>
            <a:fillRect/>
          </a:stretch>
        </p:blipFill>
        <p:spPr bwMode="auto">
          <a:xfrm>
            <a:off x="381000" y="1219200"/>
            <a:ext cx="8458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ravi sir\IMG_0004 (Medium).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steelconstruction.info/images/3/36/Long_span_roof_truss.jpg"/>
          <p:cNvPicPr>
            <a:picLocks noGrp="1" noChangeAspect="1" noChangeArrowheads="1"/>
          </p:cNvPicPr>
          <p:nvPr>
            <p:ph idx="1"/>
          </p:nvPr>
        </p:nvPicPr>
        <p:blipFill>
          <a:blip r:embed="rId2"/>
          <a:srcRect/>
          <a:stretch>
            <a:fillRect/>
          </a:stretch>
        </p:blipFill>
        <p:spPr bwMode="auto">
          <a:xfrm>
            <a:off x="0" y="-704312"/>
            <a:ext cx="9144000" cy="756231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descr="http://img.frbiz.com/nimg/69/39/67ef32fe40bf2c5ee83bc87c7fac-0x0-0/pre_engineered_heavy_industrial_workshop_structural_steel_fabrications_steel_pipe_strong_style_color_b82220_truss_strong.jpg"/>
          <p:cNvPicPr>
            <a:picLocks noChangeAspect="1" noChangeArrowheads="1"/>
          </p:cNvPicPr>
          <p:nvPr/>
        </p:nvPicPr>
        <p:blipFill>
          <a:blip r:embed="rId2"/>
          <a:srcRect/>
          <a:stretch>
            <a:fillRect/>
          </a:stretch>
        </p:blipFill>
        <p:spPr bwMode="auto">
          <a:xfrm>
            <a:off x="1" y="-15622"/>
            <a:ext cx="9344806" cy="704598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The trusses may be provided over </a:t>
            </a:r>
          </a:p>
          <a:p>
            <a:pPr algn="just"/>
            <a:r>
              <a:rPr lang="en-US" dirty="0" smtClean="0"/>
              <a:t>a </a:t>
            </a:r>
            <a:r>
              <a:rPr lang="en-US" b="1" dirty="0" smtClean="0">
                <a:solidFill>
                  <a:srgbClr val="FF0000"/>
                </a:solidFill>
              </a:rPr>
              <a:t>single span, simply supported over the two end supports</a:t>
            </a:r>
            <a:r>
              <a:rPr lang="en-US" dirty="0" smtClean="0"/>
              <a:t>, in which  case  they  are  usually  </a:t>
            </a:r>
            <a:r>
              <a:rPr lang="en-US" b="1" dirty="0" smtClean="0">
                <a:solidFill>
                  <a:srgbClr val="FF0000"/>
                </a:solidFill>
              </a:rPr>
              <a:t>statically  determinate</a:t>
            </a:r>
            <a:r>
              <a:rPr lang="en-US" dirty="0" smtClean="0"/>
              <a:t>.   </a:t>
            </a:r>
          </a:p>
          <a:p>
            <a:pPr algn="just"/>
            <a:r>
              <a:rPr lang="en-US" dirty="0" smtClean="0"/>
              <a:t> Such  trusses  can  be analyzed  manually  by</a:t>
            </a:r>
          </a:p>
          <a:p>
            <a:pPr lvl="1" algn="just"/>
            <a:r>
              <a:rPr lang="en-US" dirty="0" smtClean="0"/>
              <a:t> </a:t>
            </a:r>
            <a:r>
              <a:rPr lang="en-US" b="1" dirty="0" smtClean="0">
                <a:solidFill>
                  <a:srgbClr val="FF0000"/>
                </a:solidFill>
              </a:rPr>
              <a:t>method  of  joints  </a:t>
            </a:r>
          </a:p>
          <a:p>
            <a:pPr lvl="1" algn="just"/>
            <a:r>
              <a:rPr lang="en-US" b="1" dirty="0" smtClean="0">
                <a:solidFill>
                  <a:srgbClr val="FF0000"/>
                </a:solidFill>
              </a:rPr>
              <a:t> method  of  sections</a:t>
            </a:r>
            <a:r>
              <a:rPr lang="en-US" dirty="0" smtClean="0"/>
              <a:t>. </a:t>
            </a:r>
          </a:p>
          <a:p>
            <a:pPr algn="just"/>
            <a:r>
              <a:rPr lang="en-US" b="1" dirty="0" smtClean="0">
                <a:solidFill>
                  <a:srgbClr val="FF0000"/>
                </a:solidFill>
              </a:rPr>
              <a:t>Computer programs</a:t>
            </a:r>
            <a:r>
              <a:rPr lang="en-US" dirty="0" smtClean="0"/>
              <a:t> are also available for the analysis of trusses.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Members</a:t>
            </a:r>
            <a:endParaRPr lang="en-US" b="1" dirty="0">
              <a:solidFill>
                <a:srgbClr val="00B050"/>
              </a:solidFill>
            </a:endParaRPr>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9563"/>
          <a:stretch>
            <a:fillRect/>
          </a:stretch>
        </p:blipFill>
        <p:spPr bwMode="auto">
          <a:xfrm>
            <a:off x="152400" y="1447800"/>
            <a:ext cx="9144000" cy="44958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smtClean="0">
                <a:solidFill>
                  <a:srgbClr val="00B050"/>
                </a:solidFill>
              </a:rPr>
              <a:t>Truss members</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algn="just">
              <a:buNone/>
            </a:pPr>
            <a:r>
              <a:rPr lang="en-US" b="1" dirty="0" smtClean="0">
                <a:solidFill>
                  <a:srgbClr val="7030A0"/>
                </a:solidFill>
              </a:rPr>
              <a:t>LIGHTER LOADS :</a:t>
            </a:r>
            <a:r>
              <a:rPr lang="en-US" dirty="0" smtClean="0"/>
              <a:t> Rolled steel angles, Tee sections, Hollow circular / rectangular structural tubes [Fig. (a)]. </a:t>
            </a:r>
            <a:endParaRPr lang="en-US" dirty="0" smtClean="0">
              <a:solidFill>
                <a:srgbClr val="7030A0"/>
              </a:solidFill>
            </a:endParaRPr>
          </a:p>
          <a:p>
            <a:pPr algn="just">
              <a:buNone/>
            </a:pPr>
            <a:r>
              <a:rPr lang="en-US" b="1" dirty="0" smtClean="0">
                <a:solidFill>
                  <a:srgbClr val="7030A0"/>
                </a:solidFill>
              </a:rPr>
              <a:t>HEAVY LOADS :</a:t>
            </a:r>
            <a:r>
              <a:rPr lang="en-US" dirty="0" smtClean="0"/>
              <a:t> </a:t>
            </a:r>
            <a:r>
              <a:rPr lang="en-US" sz="3200" dirty="0" smtClean="0"/>
              <a:t>heavier rolled steel sections, such as channels, I sections are used [Fig. (</a:t>
            </a:r>
            <a:r>
              <a:rPr lang="en-US" sz="3200" i="1" dirty="0" smtClean="0"/>
              <a:t>b</a:t>
            </a:r>
            <a:r>
              <a:rPr lang="en-US" sz="3200" dirty="0" smtClean="0"/>
              <a:t>)]. </a:t>
            </a:r>
            <a:endParaRPr lang="en-US" dirty="0" smtClean="0"/>
          </a:p>
          <a:p>
            <a:pPr algn="just">
              <a:buNone/>
            </a:pPr>
            <a:r>
              <a:rPr lang="en-US" sz="3200" b="1" dirty="0" smtClean="0">
                <a:solidFill>
                  <a:srgbClr val="7030A0"/>
                </a:solidFill>
              </a:rPr>
              <a:t>LONG SPAN BRIDGE TRUSSES : </a:t>
            </a:r>
            <a:r>
              <a:rPr lang="en-US" sz="3200" dirty="0" smtClean="0"/>
              <a:t>Built-up sections </a:t>
            </a:r>
          </a:p>
          <a:p>
            <a:pPr lvl="1" algn="just"/>
            <a:r>
              <a:rPr lang="en-US" sz="3200" dirty="0" smtClean="0"/>
              <a:t>Members built-up using I-Sections, channels, angles and plates [Fig. </a:t>
            </a:r>
            <a:r>
              <a:rPr lang="en-US" sz="3200" i="1" dirty="0" smtClean="0"/>
              <a:t>c</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Connections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Members of trusses can be joined by</a:t>
            </a:r>
          </a:p>
          <a:p>
            <a:pPr lvl="1"/>
            <a:r>
              <a:rPr lang="en-US" b="1" dirty="0" smtClean="0"/>
              <a:t>Riveting, </a:t>
            </a:r>
          </a:p>
          <a:p>
            <a:pPr lvl="1"/>
            <a:r>
              <a:rPr lang="en-US" b="1" dirty="0" smtClean="0"/>
              <a:t>Bolting</a:t>
            </a:r>
          </a:p>
          <a:p>
            <a:pPr lvl="1"/>
            <a:r>
              <a:rPr lang="en-US" b="1" dirty="0" smtClean="0"/>
              <a:t>Welding. </a:t>
            </a:r>
          </a:p>
          <a:p>
            <a:pPr algn="just"/>
            <a:r>
              <a:rPr lang="en-US" dirty="0" smtClean="0"/>
              <a:t>Due to involved procedure and highly skilled </a:t>
            </a:r>
            <a:r>
              <a:rPr lang="en-US" dirty="0" err="1" smtClean="0"/>
              <a:t>labour</a:t>
            </a:r>
            <a:r>
              <a:rPr lang="en-US" dirty="0" smtClean="0"/>
              <a:t> requirement</a:t>
            </a:r>
            <a:r>
              <a:rPr lang="en-US" b="1" dirty="0" smtClean="0">
                <a:solidFill>
                  <a:srgbClr val="D60093"/>
                </a:solidFill>
              </a:rPr>
              <a:t>, riveting is not common these days.</a:t>
            </a:r>
            <a:r>
              <a:rPr lang="en-US" dirty="0" smtClean="0"/>
              <a:t> </a:t>
            </a:r>
          </a:p>
          <a:p>
            <a:pPr algn="just"/>
            <a:r>
              <a:rPr lang="en-US" dirty="0" smtClean="0"/>
              <a:t>High strength friction grip (HSFG) </a:t>
            </a:r>
            <a:r>
              <a:rPr lang="en-US" b="1" dirty="0" smtClean="0">
                <a:solidFill>
                  <a:srgbClr val="D60093"/>
                </a:solidFill>
              </a:rPr>
              <a:t>bolting and welding </a:t>
            </a:r>
            <a:r>
              <a:rPr lang="en-US" dirty="0" smtClean="0"/>
              <a:t>have become more common.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Connections</a:t>
            </a:r>
            <a:endParaRPr lang="en-US" dirty="0"/>
          </a:p>
        </p:txBody>
      </p:sp>
      <p:sp>
        <p:nvSpPr>
          <p:cNvPr id="3" name="Content Placeholder 2"/>
          <p:cNvSpPr>
            <a:spLocks noGrp="1"/>
          </p:cNvSpPr>
          <p:nvPr>
            <p:ph idx="1"/>
          </p:nvPr>
        </p:nvSpPr>
        <p:spPr/>
        <p:txBody>
          <a:bodyPr/>
          <a:lstStyle/>
          <a:p>
            <a:pPr algn="just"/>
            <a:r>
              <a:rPr lang="en-US" b="1" dirty="0" smtClean="0">
                <a:solidFill>
                  <a:srgbClr val="D60093"/>
                </a:solidFill>
              </a:rPr>
              <a:t>Shorter span trusses </a:t>
            </a:r>
            <a:r>
              <a:rPr lang="en-US" dirty="0" smtClean="0"/>
              <a:t>are usually </a:t>
            </a:r>
            <a:r>
              <a:rPr lang="en-US" b="1" dirty="0" smtClean="0">
                <a:solidFill>
                  <a:srgbClr val="D60093"/>
                </a:solidFill>
              </a:rPr>
              <a:t>fabricated in shops</a:t>
            </a:r>
            <a:r>
              <a:rPr lang="en-US" dirty="0" smtClean="0"/>
              <a:t> and can be completely welded and </a:t>
            </a:r>
            <a:r>
              <a:rPr lang="en-US" b="1" dirty="0" smtClean="0">
                <a:solidFill>
                  <a:srgbClr val="00B0F0"/>
                </a:solidFill>
              </a:rPr>
              <a:t>transported to site as one unit</a:t>
            </a:r>
            <a:r>
              <a:rPr lang="en-US" dirty="0" smtClean="0"/>
              <a:t>.  </a:t>
            </a:r>
          </a:p>
          <a:p>
            <a:pPr algn="just"/>
            <a:r>
              <a:rPr lang="en-US" b="1" dirty="0" smtClean="0">
                <a:solidFill>
                  <a:srgbClr val="D60093"/>
                </a:solidFill>
              </a:rPr>
              <a:t>Longer span trusses</a:t>
            </a:r>
            <a:r>
              <a:rPr lang="en-US" dirty="0" smtClean="0"/>
              <a:t> can be </a:t>
            </a:r>
            <a:r>
              <a:rPr lang="en-US" b="1" dirty="0" smtClean="0">
                <a:solidFill>
                  <a:srgbClr val="D60093"/>
                </a:solidFill>
              </a:rPr>
              <a:t>prefabricated in segments</a:t>
            </a:r>
            <a:r>
              <a:rPr lang="en-US" dirty="0" smtClean="0"/>
              <a:t> by welding in shop.  These segments can be </a:t>
            </a:r>
            <a:r>
              <a:rPr lang="en-US" b="1" dirty="0" smtClean="0">
                <a:solidFill>
                  <a:srgbClr val="00B0F0"/>
                </a:solidFill>
              </a:rPr>
              <a:t>assembled by bolting or welding at site</a:t>
            </a:r>
            <a:r>
              <a:rPr lang="en-US" dirty="0" smtClean="0"/>
              <a:t>.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Connections</a:t>
            </a:r>
            <a:endParaRPr lang="en-US" b="1" dirty="0">
              <a:solidFill>
                <a:srgbClr val="00B050"/>
              </a:solidFill>
            </a:endParaRPr>
          </a:p>
        </p:txBody>
      </p:sp>
      <p:sp>
        <p:nvSpPr>
          <p:cNvPr id="3" name="Content Placeholder 2"/>
          <p:cNvSpPr>
            <a:spLocks noGrp="1"/>
          </p:cNvSpPr>
          <p:nvPr>
            <p:ph idx="1"/>
          </p:nvPr>
        </p:nvSpPr>
        <p:spPr/>
        <p:txBody>
          <a:bodyPr>
            <a:normAutofit fontScale="92500"/>
          </a:bodyPr>
          <a:lstStyle/>
          <a:p>
            <a:pPr algn="just"/>
            <a:r>
              <a:rPr lang="en-US" b="1" dirty="0" smtClean="0">
                <a:solidFill>
                  <a:srgbClr val="D60093"/>
                </a:solidFill>
              </a:rPr>
              <a:t>Truss connections </a:t>
            </a:r>
            <a:r>
              <a:rPr lang="en-US" dirty="0" smtClean="0"/>
              <a:t>form a </a:t>
            </a:r>
            <a:r>
              <a:rPr lang="en-US" b="1" dirty="0" smtClean="0">
                <a:solidFill>
                  <a:srgbClr val="00B0F0"/>
                </a:solidFill>
              </a:rPr>
              <a:t>high proportion of the total truss cost</a:t>
            </a:r>
            <a:r>
              <a:rPr lang="en-US" dirty="0" smtClean="0"/>
              <a:t>. Therefore it may not always be economical to select member sections, which are efficient but cannot be </a:t>
            </a:r>
            <a:r>
              <a:rPr lang="en-US" b="1" dirty="0" smtClean="0">
                <a:solidFill>
                  <a:srgbClr val="D60093"/>
                </a:solidFill>
              </a:rPr>
              <a:t>connected economically</a:t>
            </a:r>
            <a:r>
              <a:rPr lang="en-US" dirty="0" smtClean="0"/>
              <a:t>. </a:t>
            </a:r>
          </a:p>
          <a:p>
            <a:pPr algn="just"/>
            <a:r>
              <a:rPr lang="en-US" dirty="0" smtClean="0"/>
              <a:t>Trusses may be </a:t>
            </a:r>
            <a:r>
              <a:rPr lang="en-US" b="1" dirty="0" smtClean="0">
                <a:solidFill>
                  <a:srgbClr val="D60093"/>
                </a:solidFill>
              </a:rPr>
              <a:t>single plane trusses </a:t>
            </a:r>
            <a:r>
              <a:rPr lang="en-US" dirty="0" smtClean="0"/>
              <a:t>in which the members are </a:t>
            </a:r>
            <a:r>
              <a:rPr lang="en-US" b="1" dirty="0" smtClean="0">
                <a:solidFill>
                  <a:srgbClr val="00B0F0"/>
                </a:solidFill>
              </a:rPr>
              <a:t>connected on the same side of the gusset plates</a:t>
            </a:r>
            <a:r>
              <a:rPr lang="en-US" dirty="0" smtClean="0"/>
              <a:t> or </a:t>
            </a:r>
            <a:r>
              <a:rPr lang="en-US" b="1" dirty="0" smtClean="0">
                <a:solidFill>
                  <a:srgbClr val="D60093"/>
                </a:solidFill>
              </a:rPr>
              <a:t>double plane trusses </a:t>
            </a:r>
            <a:r>
              <a:rPr lang="en-US" dirty="0" smtClean="0"/>
              <a:t>in which the members are connected on </a:t>
            </a:r>
            <a:r>
              <a:rPr lang="en-US" b="1" dirty="0" smtClean="0">
                <a:solidFill>
                  <a:srgbClr val="00B0F0"/>
                </a:solidFill>
              </a:rPr>
              <a:t>both sides of the gusset plates.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Connections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r>
              <a:rPr lang="en-US" dirty="0" smtClean="0"/>
              <a:t>It may not always be possible to design connection in which the </a:t>
            </a:r>
            <a:r>
              <a:rPr lang="en-US" b="1" dirty="0" err="1" smtClean="0">
                <a:solidFill>
                  <a:srgbClr val="D60093"/>
                </a:solidFill>
              </a:rPr>
              <a:t>centroidal</a:t>
            </a:r>
            <a:r>
              <a:rPr lang="en-US" b="1" dirty="0" smtClean="0">
                <a:solidFill>
                  <a:srgbClr val="D60093"/>
                </a:solidFill>
              </a:rPr>
              <a:t> axes of the member sections are coincident </a:t>
            </a:r>
          </a:p>
          <a:p>
            <a:pPr algn="just"/>
            <a:r>
              <a:rPr lang="en-US" b="1" dirty="0" smtClean="0">
                <a:solidFill>
                  <a:srgbClr val="D60093"/>
                </a:solidFill>
              </a:rPr>
              <a:t>Small eccentricities </a:t>
            </a:r>
            <a:r>
              <a:rPr lang="en-US" dirty="0" smtClean="0"/>
              <a:t>may be </a:t>
            </a:r>
            <a:r>
              <a:rPr lang="en-US" b="1" dirty="0" smtClean="0">
                <a:solidFill>
                  <a:srgbClr val="D60093"/>
                </a:solidFill>
              </a:rPr>
              <a:t>unavoidable</a:t>
            </a:r>
            <a:r>
              <a:rPr lang="en-US" dirty="0" smtClean="0"/>
              <a:t> and the </a:t>
            </a:r>
            <a:r>
              <a:rPr lang="en-US" b="1" dirty="0" smtClean="0">
                <a:solidFill>
                  <a:srgbClr val="00B0F0"/>
                </a:solidFill>
              </a:rPr>
              <a:t>gusset plates should be strong enough </a:t>
            </a:r>
            <a:r>
              <a:rPr lang="en-US" dirty="0" smtClean="0"/>
              <a:t>to resist or transmit forces arising in such cases without buckling</a:t>
            </a:r>
          </a:p>
          <a:p>
            <a:pPr algn="just"/>
            <a:r>
              <a:rPr lang="en-US" dirty="0" smtClean="0"/>
              <a:t>The </a:t>
            </a:r>
            <a:r>
              <a:rPr lang="en-US" b="1" dirty="0" smtClean="0">
                <a:solidFill>
                  <a:srgbClr val="D60093"/>
                </a:solidFill>
              </a:rPr>
              <a:t>bolts should also be designed to resist moments arising due to in-plane eccentricities</a:t>
            </a:r>
            <a:r>
              <a:rPr lang="en-US" dirty="0" smtClean="0"/>
              <a:t>. If </a:t>
            </a:r>
            <a:r>
              <a:rPr lang="en-US" b="1" dirty="0" smtClean="0">
                <a:solidFill>
                  <a:srgbClr val="00B0F0"/>
                </a:solidFill>
              </a:rPr>
              <a:t>out-of-plane instability </a:t>
            </a:r>
            <a:r>
              <a:rPr lang="en-US" dirty="0" smtClean="0"/>
              <a:t>is foreseen, </a:t>
            </a:r>
            <a:r>
              <a:rPr lang="en-US" b="1" dirty="0" smtClean="0">
                <a:solidFill>
                  <a:srgbClr val="D60093"/>
                </a:solidFill>
              </a:rPr>
              <a:t>use splice plates</a:t>
            </a:r>
            <a:r>
              <a:rPr lang="en-US" dirty="0" smtClean="0"/>
              <a:t> for continuity of out-of-plane stiffness.</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Truss Connections</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376532" y="1278462"/>
            <a:ext cx="7853068" cy="4436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Gusset Plate</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algn="just"/>
            <a:r>
              <a:rPr lang="en-US" dirty="0" smtClean="0"/>
              <a:t>The size, shape and the thickness of the gusset plate depend upon the </a:t>
            </a:r>
            <a:r>
              <a:rPr lang="en-US" b="1" dirty="0" smtClean="0">
                <a:solidFill>
                  <a:srgbClr val="D60093"/>
                </a:solidFill>
              </a:rPr>
              <a:t>size of the member being joined</a:t>
            </a:r>
            <a:r>
              <a:rPr lang="en-US" dirty="0" smtClean="0"/>
              <a:t>, </a:t>
            </a:r>
            <a:r>
              <a:rPr lang="en-US" b="1" dirty="0" smtClean="0">
                <a:solidFill>
                  <a:srgbClr val="D60093"/>
                </a:solidFill>
              </a:rPr>
              <a:t>number and size of bolt</a:t>
            </a:r>
            <a:r>
              <a:rPr lang="en-US" dirty="0" smtClean="0"/>
              <a:t> or </a:t>
            </a:r>
            <a:r>
              <a:rPr lang="en-US" b="1" dirty="0" smtClean="0">
                <a:solidFill>
                  <a:srgbClr val="D60093"/>
                </a:solidFill>
              </a:rPr>
              <a:t>length of weld </a:t>
            </a:r>
            <a:r>
              <a:rPr lang="en-US" dirty="0" smtClean="0"/>
              <a:t>required, and the </a:t>
            </a:r>
            <a:r>
              <a:rPr lang="en-US" b="1" dirty="0" smtClean="0">
                <a:solidFill>
                  <a:srgbClr val="D60093"/>
                </a:solidFill>
              </a:rPr>
              <a:t>force</a:t>
            </a:r>
            <a:r>
              <a:rPr lang="en-US" dirty="0" smtClean="0"/>
              <a:t> to be transmitted.   </a:t>
            </a:r>
          </a:p>
          <a:p>
            <a:pPr algn="just"/>
            <a:r>
              <a:rPr lang="en-US" dirty="0" smtClean="0"/>
              <a:t>The thickness of the gusset is in the range of </a:t>
            </a:r>
            <a:r>
              <a:rPr lang="en-US" b="1" dirty="0" smtClean="0">
                <a:solidFill>
                  <a:srgbClr val="D60093"/>
                </a:solidFill>
              </a:rPr>
              <a:t>8 mm to 12 mm in the case of roof trusses </a:t>
            </a:r>
            <a:r>
              <a:rPr lang="en-US" dirty="0" smtClean="0"/>
              <a:t>and it can be as high as </a:t>
            </a:r>
            <a:r>
              <a:rPr lang="en-US" b="1" dirty="0" smtClean="0">
                <a:solidFill>
                  <a:srgbClr val="D60093"/>
                </a:solidFill>
              </a:rPr>
              <a:t>22 mm in the case of bridge trusses</a:t>
            </a:r>
            <a:r>
              <a:rPr lang="en-US" dirty="0" smtClean="0"/>
              <a:t>.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Gusset Plate</a:t>
            </a:r>
            <a:endParaRPr lang="en-US" dirty="0"/>
          </a:p>
        </p:txBody>
      </p:sp>
      <p:sp>
        <p:nvSpPr>
          <p:cNvPr id="3" name="Content Placeholder 2"/>
          <p:cNvSpPr>
            <a:spLocks noGrp="1"/>
          </p:cNvSpPr>
          <p:nvPr>
            <p:ph idx="1"/>
          </p:nvPr>
        </p:nvSpPr>
        <p:spPr/>
        <p:txBody>
          <a:bodyPr/>
          <a:lstStyle/>
          <a:p>
            <a:pPr algn="just">
              <a:buNone/>
            </a:pPr>
            <a:r>
              <a:rPr lang="en-US" dirty="0" smtClean="0"/>
              <a:t>The design of gussets is usually by </a:t>
            </a:r>
            <a:r>
              <a:rPr lang="en-US" b="1" dirty="0" smtClean="0">
                <a:solidFill>
                  <a:srgbClr val="D60093"/>
                </a:solidFill>
              </a:rPr>
              <a:t>thumb rule</a:t>
            </a:r>
            <a:r>
              <a:rPr lang="en-US" dirty="0" smtClean="0"/>
              <a:t>. </a:t>
            </a:r>
          </a:p>
          <a:p>
            <a:pPr algn="just"/>
            <a:r>
              <a:rPr lang="en-US" dirty="0" smtClean="0"/>
              <a:t>In short span </a:t>
            </a:r>
            <a:r>
              <a:rPr lang="en-US" b="1" dirty="0" smtClean="0">
                <a:solidFill>
                  <a:srgbClr val="D60093"/>
                </a:solidFill>
              </a:rPr>
              <a:t>(8 – 12 m)</a:t>
            </a:r>
            <a:r>
              <a:rPr lang="en-US" dirty="0" smtClean="0"/>
              <a:t> roof trusses, the member forces are smaller, hence the thickness of gussets are lesser </a:t>
            </a:r>
            <a:r>
              <a:rPr lang="en-US" b="1" dirty="0" smtClean="0">
                <a:solidFill>
                  <a:srgbClr val="00B050"/>
                </a:solidFill>
              </a:rPr>
              <a:t>(6 or 8 mm)</a:t>
            </a:r>
          </a:p>
          <a:p>
            <a:pPr algn="just"/>
            <a:r>
              <a:rPr lang="en-US" dirty="0" smtClean="0"/>
              <a:t>For longer span lengths </a:t>
            </a:r>
            <a:r>
              <a:rPr lang="en-US" b="1" dirty="0" smtClean="0">
                <a:solidFill>
                  <a:srgbClr val="D60093"/>
                </a:solidFill>
              </a:rPr>
              <a:t>(&gt; 30 m) </a:t>
            </a:r>
            <a:r>
              <a:rPr lang="en-US" dirty="0" smtClean="0"/>
              <a:t>the thickness of gussets are larger </a:t>
            </a:r>
            <a:r>
              <a:rPr lang="en-US" b="1" dirty="0" smtClean="0">
                <a:solidFill>
                  <a:srgbClr val="00B050"/>
                </a:solidFill>
              </a:rPr>
              <a:t>(12 mm).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Cross Braced Lattice Wind Girder</a:t>
            </a:r>
            <a:endParaRPr lang="en-US" b="1" dirty="0">
              <a:solidFill>
                <a:srgbClr val="00B050"/>
              </a:solidFill>
            </a:endParaRPr>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6576"/>
          <a:stretch>
            <a:fillRect/>
          </a:stretch>
        </p:blipFill>
        <p:spPr bwMode="auto">
          <a:xfrm>
            <a:off x="914400" y="1524000"/>
            <a:ext cx="7696200" cy="48768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From the analysis based on </a:t>
            </a:r>
            <a:r>
              <a:rPr lang="en-US" b="1" dirty="0" smtClean="0">
                <a:solidFill>
                  <a:srgbClr val="FF0000"/>
                </a:solidFill>
              </a:rPr>
              <a:t>pinned joint assumption</a:t>
            </a:r>
            <a:r>
              <a:rPr lang="en-US" dirty="0" smtClean="0"/>
              <a:t>, we can get the </a:t>
            </a:r>
            <a:r>
              <a:rPr lang="en-US" b="1" dirty="0" smtClean="0">
                <a:solidFill>
                  <a:srgbClr val="FF0000"/>
                </a:solidFill>
              </a:rPr>
              <a:t>axial forces in the different members of the trusses are found</a:t>
            </a:r>
            <a:r>
              <a:rPr lang="en-US" dirty="0" smtClean="0"/>
              <a:t>.</a:t>
            </a:r>
          </a:p>
          <a:p>
            <a:pPr algn="just"/>
            <a:r>
              <a:rPr lang="en-US" dirty="0" smtClean="0"/>
              <a:t>In actual design, the members of the trusses are joined together by more than one </a:t>
            </a:r>
            <a:r>
              <a:rPr lang="en-US" b="1" dirty="0" smtClean="0">
                <a:solidFill>
                  <a:srgbClr val="FF0000"/>
                </a:solidFill>
              </a:rPr>
              <a:t>bolt or by welding</a:t>
            </a:r>
            <a:r>
              <a:rPr lang="en-US" dirty="0" smtClean="0"/>
              <a:t>, either </a:t>
            </a:r>
            <a:r>
              <a:rPr lang="en-US" b="1" dirty="0" smtClean="0">
                <a:solidFill>
                  <a:srgbClr val="FF0000"/>
                </a:solidFill>
              </a:rPr>
              <a:t>directly or through larger size end gussets</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solidFill>
                  <a:srgbClr val="00B050"/>
                </a:solidFill>
              </a:rPr>
              <a:t>Welded connections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2954"/>
          <a:stretch>
            <a:fillRect/>
          </a:stretch>
        </p:blipFill>
        <p:spPr bwMode="auto">
          <a:xfrm>
            <a:off x="533400" y="1371600"/>
            <a:ext cx="8229600" cy="51054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B050"/>
                </a:solidFill>
              </a:rPr>
              <a:t>Bolted Connections</a:t>
            </a:r>
            <a:r>
              <a:rPr lang="en-US" dirty="0" smtClean="0"/>
              <a:t/>
            </a:r>
            <a:br>
              <a:rPr lang="en-US" dirty="0" smtClean="0"/>
            </a:br>
            <a:endParaRPr lang="en-US" dirty="0"/>
          </a:p>
        </p:txBody>
      </p:sp>
      <p:pic>
        <p:nvPicPr>
          <p:cNvPr id="6" name="Content Placeholder 5"/>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2920"/>
          <a:stretch>
            <a:fillRect/>
          </a:stretch>
        </p:blipFill>
        <p:spPr bwMode="auto">
          <a:xfrm>
            <a:off x="914401" y="1143000"/>
            <a:ext cx="7620000" cy="52578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Connection of bolted lattice girder</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3308"/>
          <a:stretch>
            <a:fillRect/>
          </a:stretch>
        </p:blipFill>
        <p:spPr bwMode="auto">
          <a:xfrm>
            <a:off x="2231598" y="1600200"/>
            <a:ext cx="4680804" cy="4525963"/>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Open web steel joints</a:t>
            </a:r>
            <a:br>
              <a:rPr lang="en-US" b="1" dirty="0" smtClean="0">
                <a:solidFill>
                  <a:srgbClr val="00B050"/>
                </a:solidFill>
              </a:rPr>
            </a:br>
            <a:endParaRPr lang="en-US" b="1" dirty="0">
              <a:solidFill>
                <a:srgbClr val="00B050"/>
              </a:solidFill>
            </a:endParaRPr>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3400" y="1143000"/>
            <a:ext cx="8305800" cy="52578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1449"/>
          <a:stretch>
            <a:fillRect/>
          </a:stretch>
        </p:blipFill>
        <p:spPr bwMode="auto">
          <a:xfrm>
            <a:off x="533400" y="1371600"/>
            <a:ext cx="8610600" cy="49530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Three dimensional lattice girder</a:t>
            </a:r>
            <a:r>
              <a:rPr lang="en-US" dirty="0" smtClean="0"/>
              <a:t/>
            </a:r>
            <a:br>
              <a:rPr lang="en-US" dirty="0" smtClean="0"/>
            </a:br>
            <a:endParaRPr lang="en-US" dirty="0"/>
          </a:p>
        </p:txBody>
      </p:sp>
      <p:pic>
        <p:nvPicPr>
          <p:cNvPr id="4" name="Content Placeholder 3"/>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8539"/>
          <a:stretch>
            <a:fillRect/>
          </a:stretch>
        </p:blipFill>
        <p:spPr bwMode="auto">
          <a:xfrm>
            <a:off x="533400" y="1371600"/>
            <a:ext cx="8458199" cy="4953000"/>
          </a:xfrm>
          <a:prstGeom prst="rect">
            <a:avLst/>
          </a:prstGeom>
          <a:noFill/>
          <a:ln>
            <a:noFill/>
          </a:ln>
          <a:effectLst/>
          <a:extLst>
            <a:ext uri="{909E8E84-426E-40DD-AFC4-6F175D3DCCD1}">
              <a14:hiddenFill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smtClean="0">
                <a:solidFill>
                  <a:srgbClr val="00B050"/>
                </a:solidFill>
              </a:rPr>
              <a:t>Purlins</a:t>
            </a:r>
            <a:endParaRPr lang="en-US" sz="5400" b="1" dirty="0">
              <a:solidFill>
                <a:srgbClr val="00B050"/>
              </a:solidFill>
            </a:endParaRPr>
          </a:p>
        </p:txBody>
      </p:sp>
      <p:sp>
        <p:nvSpPr>
          <p:cNvPr id="3" name="Content Placeholder 2"/>
          <p:cNvSpPr>
            <a:spLocks noGrp="1"/>
          </p:cNvSpPr>
          <p:nvPr>
            <p:ph idx="1"/>
          </p:nvPr>
        </p:nvSpPr>
        <p:spPr/>
        <p:txBody>
          <a:bodyPr/>
          <a:lstStyle/>
          <a:p>
            <a:pPr>
              <a:buNone/>
            </a:pPr>
            <a:r>
              <a:rPr lang="en-US" b="1" dirty="0" err="1" smtClean="0">
                <a:solidFill>
                  <a:srgbClr val="7030A0"/>
                </a:solidFill>
              </a:rPr>
              <a:t>Purlins</a:t>
            </a:r>
            <a:r>
              <a:rPr lang="en-US" b="1" dirty="0" smtClean="0">
                <a:solidFill>
                  <a:srgbClr val="7030A0"/>
                </a:solidFill>
              </a:rPr>
              <a:t> are subjected to</a:t>
            </a:r>
          </a:p>
          <a:p>
            <a:pPr algn="just">
              <a:buFont typeface="Wingdings" pitchFamily="2" charset="2"/>
              <a:buChar char="§"/>
            </a:pPr>
            <a:r>
              <a:rPr lang="en-US" dirty="0" smtClean="0"/>
              <a:t>Bending about </a:t>
            </a:r>
            <a:r>
              <a:rPr lang="en-US" b="1" dirty="0" smtClean="0">
                <a:solidFill>
                  <a:srgbClr val="FF0000"/>
                </a:solidFill>
              </a:rPr>
              <a:t>major axis</a:t>
            </a:r>
            <a:r>
              <a:rPr lang="en-US" dirty="0" smtClean="0"/>
              <a:t> due to the components of </a:t>
            </a:r>
            <a:r>
              <a:rPr lang="en-US" b="1" dirty="0" smtClean="0">
                <a:solidFill>
                  <a:srgbClr val="FF0000"/>
                </a:solidFill>
              </a:rPr>
              <a:t>DL, LL &amp; WL normal to the axis of </a:t>
            </a:r>
            <a:r>
              <a:rPr lang="en-US" b="1" dirty="0" err="1" smtClean="0">
                <a:solidFill>
                  <a:srgbClr val="FF0000"/>
                </a:solidFill>
              </a:rPr>
              <a:t>purlin</a:t>
            </a:r>
            <a:r>
              <a:rPr lang="en-US" dirty="0" smtClean="0"/>
              <a:t> section</a:t>
            </a:r>
          </a:p>
          <a:p>
            <a:pPr algn="just">
              <a:buFont typeface="Wingdings" pitchFamily="2" charset="2"/>
              <a:buChar char="§"/>
            </a:pPr>
            <a:r>
              <a:rPr lang="en-US" dirty="0" smtClean="0"/>
              <a:t>Bending about </a:t>
            </a:r>
            <a:r>
              <a:rPr lang="en-US" b="1" dirty="0" smtClean="0">
                <a:solidFill>
                  <a:srgbClr val="D60093"/>
                </a:solidFill>
              </a:rPr>
              <a:t>minor axis</a:t>
            </a:r>
            <a:r>
              <a:rPr lang="en-US" dirty="0" smtClean="0"/>
              <a:t> due to the components of </a:t>
            </a:r>
            <a:r>
              <a:rPr lang="en-US" b="1" dirty="0" smtClean="0">
                <a:solidFill>
                  <a:srgbClr val="D60093"/>
                </a:solidFill>
              </a:rPr>
              <a:t>DL &amp; LL normal to the axis </a:t>
            </a:r>
            <a:r>
              <a:rPr lang="en-US" dirty="0" smtClean="0"/>
              <a:t>of </a:t>
            </a:r>
            <a:r>
              <a:rPr lang="en-US" dirty="0" err="1" smtClean="0"/>
              <a:t>purlin</a:t>
            </a:r>
            <a:r>
              <a:rPr lang="en-US" dirty="0" smtClean="0"/>
              <a:t> section</a:t>
            </a:r>
          </a:p>
          <a:p>
            <a:pPr algn="just">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smtClean="0">
                <a:solidFill>
                  <a:srgbClr val="00B050"/>
                </a:solidFill>
              </a:rPr>
              <a:t>Purlins</a:t>
            </a:r>
            <a:endParaRPr lang="en-US" sz="6000" dirty="0"/>
          </a:p>
        </p:txBody>
      </p:sp>
      <p:sp>
        <p:nvSpPr>
          <p:cNvPr id="3" name="Content Placeholder 2"/>
          <p:cNvSpPr>
            <a:spLocks noGrp="1"/>
          </p:cNvSpPr>
          <p:nvPr>
            <p:ph idx="1"/>
          </p:nvPr>
        </p:nvSpPr>
        <p:spPr/>
        <p:txBody>
          <a:bodyPr>
            <a:normAutofit fontScale="92500" lnSpcReduction="10000"/>
          </a:bodyPr>
          <a:lstStyle/>
          <a:p>
            <a:pPr algn="just"/>
            <a:r>
              <a:rPr lang="en-US" dirty="0" smtClean="0"/>
              <a:t>Designed in accordance with the requirements of </a:t>
            </a:r>
            <a:r>
              <a:rPr lang="en-US" b="1" dirty="0" smtClean="0">
                <a:solidFill>
                  <a:srgbClr val="FF0000"/>
                </a:solidFill>
              </a:rPr>
              <a:t>encased beams</a:t>
            </a:r>
          </a:p>
          <a:p>
            <a:pPr algn="just"/>
            <a:r>
              <a:rPr lang="en-US" dirty="0" smtClean="0"/>
              <a:t>Designed as </a:t>
            </a:r>
            <a:r>
              <a:rPr lang="en-US" b="1" dirty="0" smtClean="0">
                <a:solidFill>
                  <a:srgbClr val="FF0000"/>
                </a:solidFill>
              </a:rPr>
              <a:t>continuous beams</a:t>
            </a:r>
            <a:r>
              <a:rPr lang="en-US" dirty="0" smtClean="0"/>
              <a:t> with </a:t>
            </a:r>
            <a:r>
              <a:rPr lang="en-US" b="1" dirty="0" smtClean="0">
                <a:solidFill>
                  <a:srgbClr val="FF0000"/>
                </a:solidFill>
              </a:rPr>
              <a:t>laterally supported comp. flange</a:t>
            </a:r>
            <a:r>
              <a:rPr lang="en-US" dirty="0" smtClean="0"/>
              <a:t>-connections in </a:t>
            </a:r>
            <a:r>
              <a:rPr lang="en-US" dirty="0" err="1" smtClean="0"/>
              <a:t>sheetings</a:t>
            </a:r>
            <a:endParaRPr lang="en-US" dirty="0" smtClean="0"/>
          </a:p>
          <a:p>
            <a:pPr algn="just"/>
            <a:r>
              <a:rPr lang="en-US" dirty="0" smtClean="0"/>
              <a:t>All working loads should be multiplies with suitable </a:t>
            </a:r>
            <a:r>
              <a:rPr lang="en-US" b="1" dirty="0" smtClean="0">
                <a:solidFill>
                  <a:srgbClr val="FF0000"/>
                </a:solidFill>
              </a:rPr>
              <a:t>partial load factors</a:t>
            </a:r>
          </a:p>
          <a:p>
            <a:pPr algn="just"/>
            <a:r>
              <a:rPr lang="en-US" b="1" dirty="0" smtClean="0">
                <a:solidFill>
                  <a:srgbClr val="FF0000"/>
                </a:solidFill>
              </a:rPr>
              <a:t>BM</a:t>
            </a:r>
            <a:r>
              <a:rPr lang="en-US" dirty="0" smtClean="0"/>
              <a:t> calculated by </a:t>
            </a:r>
            <a:r>
              <a:rPr lang="en-US" b="1" dirty="0" smtClean="0">
                <a:solidFill>
                  <a:srgbClr val="FF0000"/>
                </a:solidFill>
              </a:rPr>
              <a:t>plastic analysis</a:t>
            </a:r>
          </a:p>
          <a:p>
            <a:pPr algn="just"/>
            <a:r>
              <a:rPr lang="en-US" dirty="0" smtClean="0"/>
              <a:t>For calculation </a:t>
            </a:r>
            <a:r>
              <a:rPr lang="en-US" b="1" dirty="0" smtClean="0">
                <a:solidFill>
                  <a:srgbClr val="FF0000"/>
                </a:solidFill>
              </a:rPr>
              <a:t>of flexural strength, shear strength </a:t>
            </a:r>
            <a:r>
              <a:rPr lang="en-US" dirty="0" smtClean="0"/>
              <a:t>should also be </a:t>
            </a:r>
            <a:r>
              <a:rPr lang="en-US" b="1" dirty="0" smtClean="0">
                <a:solidFill>
                  <a:srgbClr val="FF0000"/>
                </a:solidFill>
              </a:rPr>
              <a:t>checked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B050"/>
                </a:solidFill>
              </a:rPr>
              <a:t>Purlins</a:t>
            </a:r>
            <a:endParaRPr lang="en-US" dirty="0"/>
          </a:p>
        </p:txBody>
      </p:sp>
      <p:sp>
        <p:nvSpPr>
          <p:cNvPr id="3" name="Content Placeholder 2"/>
          <p:cNvSpPr>
            <a:spLocks noGrp="1"/>
          </p:cNvSpPr>
          <p:nvPr>
            <p:ph idx="1"/>
          </p:nvPr>
        </p:nvSpPr>
        <p:spPr/>
        <p:txBody>
          <a:bodyPr/>
          <a:lstStyle/>
          <a:p>
            <a:pPr>
              <a:buNone/>
            </a:pPr>
            <a:r>
              <a:rPr lang="en-US" b="1" dirty="0" smtClean="0">
                <a:solidFill>
                  <a:srgbClr val="7030A0"/>
                </a:solidFill>
              </a:rPr>
              <a:t>Limiting deflection</a:t>
            </a:r>
          </a:p>
          <a:p>
            <a:r>
              <a:rPr lang="en-US" dirty="0" smtClean="0"/>
              <a:t>1/150 for elastic cladding</a:t>
            </a:r>
          </a:p>
          <a:p>
            <a:pPr>
              <a:buNone/>
            </a:pPr>
            <a:r>
              <a:rPr lang="en-US" dirty="0" smtClean="0"/>
              <a:t>				(GI Sheets)</a:t>
            </a:r>
          </a:p>
          <a:p>
            <a:r>
              <a:rPr lang="en-US" dirty="0" smtClean="0"/>
              <a:t>1/180 for Brittle cladding</a:t>
            </a:r>
          </a:p>
          <a:p>
            <a:pPr>
              <a:buNone/>
            </a:pPr>
            <a:r>
              <a:rPr lang="en-US" dirty="0" smtClean="0"/>
              <a:t>				(AC Sheets)</a:t>
            </a:r>
          </a:p>
          <a:p>
            <a:pPr>
              <a:buNone/>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B050"/>
                </a:solidFill>
              </a:rPr>
              <a:t>Design of Trusses</a:t>
            </a: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endParaRPr lang="en-US" dirty="0" smtClean="0"/>
          </a:p>
          <a:p>
            <a:pPr algn="just"/>
            <a:r>
              <a:rPr lang="en-US" dirty="0" smtClean="0"/>
              <a:t>Compression  members  of  the  trusses  have  to  be  checked  for  their </a:t>
            </a:r>
            <a:r>
              <a:rPr lang="en-US" b="1" dirty="0" smtClean="0">
                <a:solidFill>
                  <a:srgbClr val="FF0000"/>
                </a:solidFill>
              </a:rPr>
              <a:t>buckling strength about the critical axis</a:t>
            </a:r>
            <a:r>
              <a:rPr lang="en-US" dirty="0" smtClean="0"/>
              <a:t> of the member.  This buckling may be </a:t>
            </a:r>
            <a:r>
              <a:rPr lang="en-US" b="1" dirty="0" smtClean="0">
                <a:solidFill>
                  <a:srgbClr val="00B0F0"/>
                </a:solidFill>
              </a:rPr>
              <a:t>in plane or out-of-plane</a:t>
            </a:r>
            <a:r>
              <a:rPr lang="en-US" dirty="0" smtClean="0"/>
              <a:t> of the truss or about an </a:t>
            </a:r>
            <a:r>
              <a:rPr lang="en-US" b="1" dirty="0" smtClean="0">
                <a:solidFill>
                  <a:srgbClr val="FF0000"/>
                </a:solidFill>
              </a:rPr>
              <a:t>oblique axis </a:t>
            </a:r>
            <a:r>
              <a:rPr lang="en-US" dirty="0" smtClean="0"/>
              <a:t>as in the case of </a:t>
            </a:r>
            <a:r>
              <a:rPr lang="en-US" b="1" dirty="0" smtClean="0">
                <a:solidFill>
                  <a:srgbClr val="FF0000"/>
                </a:solidFill>
              </a:rPr>
              <a:t>single angle sections</a:t>
            </a:r>
            <a:r>
              <a:rPr lang="en-US" dirty="0" smtClean="0"/>
              <a:t>. </a:t>
            </a:r>
          </a:p>
          <a:p>
            <a:pPr algn="just"/>
            <a:r>
              <a:rPr lang="en-US" dirty="0" smtClean="0"/>
              <a:t>All the members of a roof truss usually do not reach their limit, members  </a:t>
            </a:r>
            <a:r>
              <a:rPr lang="en-US" b="1" dirty="0" smtClean="0">
                <a:solidFill>
                  <a:srgbClr val="D60093"/>
                </a:solidFill>
              </a:rPr>
              <a:t>usually  have  certain  rigidity,</a:t>
            </a:r>
            <a:r>
              <a:rPr lang="en-US" dirty="0" smtClean="0"/>
              <a:t>    </a:t>
            </a:r>
            <a:r>
              <a:rPr lang="en-US" b="1" dirty="0" smtClean="0">
                <a:solidFill>
                  <a:srgbClr val="D60093"/>
                </a:solidFill>
              </a:rPr>
              <a:t>depending</a:t>
            </a:r>
            <a:r>
              <a:rPr lang="en-US" dirty="0" smtClean="0"/>
              <a:t>  on  the  </a:t>
            </a:r>
            <a:r>
              <a:rPr lang="en-US" b="1" dirty="0" smtClean="0">
                <a:solidFill>
                  <a:srgbClr val="D60093"/>
                </a:solidFill>
              </a:rPr>
              <a:t>restraint  to  the members under compression</a:t>
            </a:r>
            <a:r>
              <a:rPr lang="en-US" dirty="0" smtClean="0"/>
              <a:t> </a:t>
            </a:r>
            <a:r>
              <a:rPr lang="en-US" b="1" dirty="0" smtClean="0">
                <a:solidFill>
                  <a:srgbClr val="00B0F0"/>
                </a:solidFill>
              </a:rPr>
              <a:t>by the adjacent members and the rigidity of the joint</a:t>
            </a:r>
            <a:r>
              <a:rPr lang="en-US" dirty="0" smtClean="0"/>
              <a:t>. </a:t>
            </a:r>
          </a:p>
          <a:p>
            <a:pPr algn="just"/>
            <a:r>
              <a:rPr lang="en-US" b="1" dirty="0" smtClean="0">
                <a:solidFill>
                  <a:srgbClr val="D60093"/>
                </a:solidFill>
              </a:rPr>
              <a:t>Effective length </a:t>
            </a:r>
            <a:r>
              <a:rPr lang="en-US" dirty="0" smtClean="0"/>
              <a:t>of the member for calculating the buckling strength </a:t>
            </a:r>
            <a:r>
              <a:rPr lang="en-US" b="1" dirty="0" smtClean="0">
                <a:solidFill>
                  <a:srgbClr val="00B0F0"/>
                </a:solidFill>
              </a:rPr>
              <a:t>may be less than the c/c length of the joints.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Further, some of the members, particularly </a:t>
            </a:r>
            <a:r>
              <a:rPr lang="en-US" b="1" dirty="0" smtClean="0">
                <a:solidFill>
                  <a:srgbClr val="FF0000"/>
                </a:solidFill>
              </a:rPr>
              <a:t>chord members</a:t>
            </a:r>
            <a:r>
              <a:rPr lang="en-US" dirty="0" smtClean="0"/>
              <a:t>, may be </a:t>
            </a:r>
            <a:r>
              <a:rPr lang="en-US" b="1" dirty="0" smtClean="0">
                <a:solidFill>
                  <a:srgbClr val="FF0000"/>
                </a:solidFill>
              </a:rPr>
              <a:t>continuous over many nodes</a:t>
            </a:r>
            <a:r>
              <a:rPr lang="en-US" dirty="0" smtClean="0"/>
              <a:t>. Generally such joints enforce not only </a:t>
            </a:r>
            <a:r>
              <a:rPr lang="en-US" b="1" dirty="0" smtClean="0">
                <a:solidFill>
                  <a:srgbClr val="FF0000"/>
                </a:solidFill>
              </a:rPr>
              <a:t>compatibility of translation </a:t>
            </a:r>
            <a:r>
              <a:rPr lang="en-US" dirty="0" smtClean="0"/>
              <a:t>but also </a:t>
            </a:r>
            <a:r>
              <a:rPr lang="en-US" b="1" dirty="0" smtClean="0">
                <a:solidFill>
                  <a:srgbClr val="FF0000"/>
                </a:solidFill>
              </a:rPr>
              <a:t>compatibility  of  rotation</a:t>
            </a:r>
            <a:r>
              <a:rPr lang="en-US" dirty="0" smtClean="0"/>
              <a:t>  of  members  meeting  at  the  joint.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Design of Trusses</a:t>
            </a:r>
            <a:endParaRPr lang="en-US" dirty="0"/>
          </a:p>
        </p:txBody>
      </p:sp>
      <p:sp>
        <p:nvSpPr>
          <p:cNvPr id="3" name="Content Placeholder 2"/>
          <p:cNvSpPr>
            <a:spLocks noGrp="1"/>
          </p:cNvSpPr>
          <p:nvPr>
            <p:ph idx="1"/>
          </p:nvPr>
        </p:nvSpPr>
        <p:spPr/>
        <p:txBody>
          <a:bodyPr/>
          <a:lstStyle/>
          <a:p>
            <a:pPr algn="just"/>
            <a:r>
              <a:rPr lang="en-US" dirty="0" smtClean="0"/>
              <a:t>The design codes suggest an effective length factor between </a:t>
            </a:r>
            <a:r>
              <a:rPr lang="en-US" b="1" dirty="0" smtClean="0">
                <a:solidFill>
                  <a:srgbClr val="00B0F0"/>
                </a:solidFill>
              </a:rPr>
              <a:t>0.7 and 1.0 </a:t>
            </a:r>
            <a:r>
              <a:rPr lang="en-US" dirty="0" smtClean="0"/>
              <a:t>for the </a:t>
            </a:r>
            <a:r>
              <a:rPr lang="en-US" b="1" dirty="0" smtClean="0">
                <a:solidFill>
                  <a:srgbClr val="00B0F0"/>
                </a:solidFill>
              </a:rPr>
              <a:t>in-plane buckling </a:t>
            </a:r>
            <a:r>
              <a:rPr lang="en-US" dirty="0" smtClean="0"/>
              <a:t>of the member depending upon this restraint and </a:t>
            </a:r>
            <a:r>
              <a:rPr lang="en-US" b="1" dirty="0" smtClean="0">
                <a:solidFill>
                  <a:srgbClr val="D60093"/>
                </a:solidFill>
              </a:rPr>
              <a:t>1.0 for the out of plane buckling</a:t>
            </a: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Design of Trusses</a:t>
            </a:r>
            <a:endParaRPr lang="en-US" dirty="0"/>
          </a:p>
        </p:txBody>
      </p:sp>
      <p:sp>
        <p:nvSpPr>
          <p:cNvPr id="3" name="Content Placeholder 2"/>
          <p:cNvSpPr>
            <a:spLocks noGrp="1"/>
          </p:cNvSpPr>
          <p:nvPr>
            <p:ph idx="1"/>
          </p:nvPr>
        </p:nvSpPr>
        <p:spPr>
          <a:xfrm>
            <a:off x="457200" y="1371600"/>
            <a:ext cx="8229600" cy="5486400"/>
          </a:xfrm>
        </p:spPr>
        <p:txBody>
          <a:bodyPr>
            <a:normAutofit/>
          </a:bodyPr>
          <a:lstStyle/>
          <a:p>
            <a:pPr algn="just"/>
            <a:r>
              <a:rPr lang="en-US" dirty="0" smtClean="0"/>
              <a:t>A member under </a:t>
            </a:r>
            <a:r>
              <a:rPr lang="en-US" b="1" dirty="0" smtClean="0">
                <a:solidFill>
                  <a:srgbClr val="D60093"/>
                </a:solidFill>
              </a:rPr>
              <a:t>tension due to gravity loads </a:t>
            </a:r>
            <a:r>
              <a:rPr lang="en-US" dirty="0" smtClean="0"/>
              <a:t>(dead and live loads) may experience </a:t>
            </a:r>
            <a:r>
              <a:rPr lang="en-US" b="1" dirty="0" smtClean="0">
                <a:solidFill>
                  <a:srgbClr val="D60093"/>
                </a:solidFill>
              </a:rPr>
              <a:t>stress reversal into compression</a:t>
            </a:r>
            <a:r>
              <a:rPr lang="en-US" dirty="0" smtClean="0"/>
              <a:t> due to </a:t>
            </a:r>
            <a:r>
              <a:rPr lang="en-US" b="1" dirty="0" smtClean="0">
                <a:solidFill>
                  <a:srgbClr val="00B0F0"/>
                </a:solidFill>
              </a:rPr>
              <a:t>dead load and wind load combination</a:t>
            </a:r>
            <a:r>
              <a:rPr lang="en-US" dirty="0" smtClean="0"/>
              <a:t>.   </a:t>
            </a:r>
          </a:p>
          <a:p>
            <a:pPr algn="just"/>
            <a:r>
              <a:rPr lang="en-US" dirty="0" smtClean="0"/>
              <a:t>Similarly the </a:t>
            </a:r>
            <a:r>
              <a:rPr lang="en-US" b="1" dirty="0" smtClean="0">
                <a:solidFill>
                  <a:srgbClr val="D60093"/>
                </a:solidFill>
              </a:rPr>
              <a:t>web members of the bridge truss </a:t>
            </a:r>
            <a:r>
              <a:rPr lang="en-US" dirty="0" smtClean="0"/>
              <a:t>may undergo </a:t>
            </a:r>
            <a:r>
              <a:rPr lang="en-US" b="1" dirty="0" smtClean="0">
                <a:solidFill>
                  <a:srgbClr val="00B0F0"/>
                </a:solidFill>
              </a:rPr>
              <a:t>stress reversal during the passage of the moving loads on the deck</a:t>
            </a:r>
            <a:r>
              <a:rPr lang="en-US" dirty="0" smtClean="0"/>
              <a:t>.  Such </a:t>
            </a:r>
            <a:r>
              <a:rPr lang="en-US" b="1" dirty="0" smtClean="0">
                <a:solidFill>
                  <a:srgbClr val="FF0000"/>
                </a:solidFill>
              </a:rPr>
              <a:t>stress reversals and instability </a:t>
            </a:r>
            <a:r>
              <a:rPr lang="en-US" dirty="0" smtClean="0"/>
              <a:t>due to the stress reversal should be considered in design.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solidFill>
                  <a:srgbClr val="00B050"/>
                </a:solidFill>
              </a:rPr>
              <a:t>Economy of Trusses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lgn="just"/>
            <a:r>
              <a:rPr lang="en-US" b="1" dirty="0" smtClean="0">
                <a:solidFill>
                  <a:srgbClr val="00B0F0"/>
                </a:solidFill>
              </a:rPr>
              <a:t>Trusses consume</a:t>
            </a:r>
            <a:r>
              <a:rPr lang="en-US" b="1" dirty="0" smtClean="0"/>
              <a:t> </a:t>
            </a:r>
            <a:r>
              <a:rPr lang="en-US" dirty="0" smtClean="0"/>
              <a:t>a lot less material compared to beams to span the same length and </a:t>
            </a:r>
            <a:r>
              <a:rPr lang="en-US" b="1" dirty="0" smtClean="0">
                <a:solidFill>
                  <a:srgbClr val="D60093"/>
                </a:solidFill>
              </a:rPr>
              <a:t>transfer moderate to heavy loads</a:t>
            </a:r>
            <a:r>
              <a:rPr lang="en-US" dirty="0" smtClean="0"/>
              <a:t>.  However, the </a:t>
            </a:r>
            <a:r>
              <a:rPr lang="en-US" b="1" dirty="0" err="1" smtClean="0">
                <a:solidFill>
                  <a:srgbClr val="D60093"/>
                </a:solidFill>
              </a:rPr>
              <a:t>labour</a:t>
            </a:r>
            <a:r>
              <a:rPr lang="en-US" b="1" dirty="0" smtClean="0">
                <a:solidFill>
                  <a:srgbClr val="D60093"/>
                </a:solidFill>
              </a:rPr>
              <a:t> requirement</a:t>
            </a:r>
            <a:r>
              <a:rPr lang="en-US" dirty="0" smtClean="0"/>
              <a:t> for </a:t>
            </a:r>
            <a:r>
              <a:rPr lang="en-US" b="1" dirty="0" smtClean="0">
                <a:solidFill>
                  <a:srgbClr val="00B0F0"/>
                </a:solidFill>
              </a:rPr>
              <a:t>fabrication and erection of trusses is higher </a:t>
            </a:r>
            <a:r>
              <a:rPr lang="en-US" dirty="0" smtClean="0"/>
              <a:t>and hence the </a:t>
            </a:r>
            <a:r>
              <a:rPr lang="en-US" b="1" dirty="0" smtClean="0">
                <a:solidFill>
                  <a:srgbClr val="D60093"/>
                </a:solidFill>
              </a:rPr>
              <a:t>relative economy is dictated by different factors</a:t>
            </a:r>
            <a:r>
              <a:rPr lang="en-US" dirty="0" smtClean="0"/>
              <a:t>. </a:t>
            </a:r>
          </a:p>
          <a:p>
            <a:pPr algn="just"/>
            <a:r>
              <a:rPr lang="en-US" b="1" dirty="0" smtClean="0">
                <a:solidFill>
                  <a:srgbClr val="D60093"/>
                </a:solidFill>
              </a:rPr>
              <a:t>In India </a:t>
            </a:r>
            <a:r>
              <a:rPr lang="en-US" dirty="0" smtClean="0"/>
              <a:t>these considerations are likely to </a:t>
            </a:r>
            <a:r>
              <a:rPr lang="en-US" dirty="0" err="1" smtClean="0"/>
              <a:t>favour</a:t>
            </a:r>
            <a:r>
              <a:rPr lang="en-US" dirty="0" smtClean="0"/>
              <a:t> the trusses even more because of the </a:t>
            </a:r>
            <a:r>
              <a:rPr lang="en-US" b="1" dirty="0" smtClean="0">
                <a:solidFill>
                  <a:srgbClr val="D60093"/>
                </a:solidFill>
              </a:rPr>
              <a:t>lower </a:t>
            </a:r>
            <a:r>
              <a:rPr lang="en-US" b="1" dirty="0" err="1" smtClean="0">
                <a:solidFill>
                  <a:srgbClr val="D60093"/>
                </a:solidFill>
              </a:rPr>
              <a:t>labour</a:t>
            </a:r>
            <a:r>
              <a:rPr lang="en-US" b="1" dirty="0" smtClean="0">
                <a:solidFill>
                  <a:srgbClr val="D60093"/>
                </a:solidFill>
              </a:rPr>
              <a:t> cost</a:t>
            </a: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Economy of Trusses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In order to fully utilize the economy of the trusses the designers should ascertain the following:</a:t>
            </a:r>
          </a:p>
          <a:p>
            <a:pPr algn="just">
              <a:buNone/>
            </a:pPr>
            <a:r>
              <a:rPr lang="en-US" dirty="0" smtClean="0"/>
              <a:t>•	</a:t>
            </a:r>
            <a:r>
              <a:rPr lang="en-US" b="1" dirty="0" smtClean="0">
                <a:solidFill>
                  <a:srgbClr val="D60093"/>
                </a:solidFill>
              </a:rPr>
              <a:t>Method  of  fabrication  and  erection  to  be  followed,  facility  for  shop fabrication available, field assembly facilities.</a:t>
            </a:r>
          </a:p>
          <a:p>
            <a:pPr>
              <a:buFont typeface="Wingdings" pitchFamily="2" charset="2"/>
              <a:buChar char="§"/>
            </a:pPr>
            <a:r>
              <a:rPr lang="en-US" b="1" dirty="0" smtClean="0">
                <a:solidFill>
                  <a:srgbClr val="7030A0"/>
                </a:solidFill>
              </a:rPr>
              <a:t>Preferred practices and past experience</a:t>
            </a:r>
            <a:r>
              <a:rPr lang="en-US" dirty="0" smtClean="0"/>
              <a:t>.</a:t>
            </a:r>
          </a:p>
          <a:p>
            <a:pPr>
              <a:buFont typeface="Wingdings" pitchFamily="2" charset="2"/>
              <a:buChar char="§"/>
            </a:pPr>
            <a:r>
              <a:rPr lang="en-US" b="1" dirty="0" smtClean="0">
                <a:solidFill>
                  <a:srgbClr val="D60093"/>
                </a:solidFill>
              </a:rPr>
              <a:t>Availability of materials and sections to be used in fabrication.</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Economy of Trusses</a:t>
            </a:r>
            <a:endParaRPr lang="en-US" dirty="0"/>
          </a:p>
        </p:txBody>
      </p:sp>
      <p:sp>
        <p:nvSpPr>
          <p:cNvPr id="3" name="Content Placeholder 2"/>
          <p:cNvSpPr>
            <a:spLocks noGrp="1"/>
          </p:cNvSpPr>
          <p:nvPr>
            <p:ph idx="1"/>
          </p:nvPr>
        </p:nvSpPr>
        <p:spPr/>
        <p:txBody>
          <a:bodyPr/>
          <a:lstStyle/>
          <a:p>
            <a:pPr algn="just">
              <a:buFont typeface="Wingdings" pitchFamily="2" charset="2"/>
              <a:buChar char="§"/>
            </a:pPr>
            <a:r>
              <a:rPr lang="en-US" b="1" dirty="0" smtClean="0">
                <a:solidFill>
                  <a:srgbClr val="7030A0"/>
                </a:solidFill>
              </a:rPr>
              <a:t>Erection technique to be followed and erection stresses</a:t>
            </a:r>
            <a:r>
              <a:rPr lang="en-US" dirty="0" smtClean="0"/>
              <a:t>.</a:t>
            </a:r>
          </a:p>
          <a:p>
            <a:pPr algn="just">
              <a:buFont typeface="Wingdings" pitchFamily="2" charset="2"/>
              <a:buChar char="§"/>
            </a:pPr>
            <a:r>
              <a:rPr lang="en-US" b="1" dirty="0" smtClean="0">
                <a:solidFill>
                  <a:srgbClr val="D60093"/>
                </a:solidFill>
              </a:rPr>
              <a:t>Method  of  connection  preferred  by  the  contractor  and  client  (bolting, welding or riveting).</a:t>
            </a:r>
          </a:p>
          <a:p>
            <a:pPr algn="just">
              <a:buFont typeface="Wingdings" pitchFamily="2" charset="2"/>
              <a:buChar char="§"/>
            </a:pPr>
            <a:r>
              <a:rPr lang="en-US" b="1" dirty="0" smtClean="0">
                <a:solidFill>
                  <a:srgbClr val="00B0F0"/>
                </a:solidFill>
              </a:rPr>
              <a:t>Choice of as rolled or fabricated sections</a:t>
            </a:r>
            <a:r>
              <a:rPr lang="en-US" dirty="0" smtClean="0"/>
              <a:t>.</a:t>
            </a:r>
          </a:p>
          <a:p>
            <a:pPr algn="just">
              <a:buFont typeface="Wingdings" pitchFamily="2" charset="2"/>
              <a:buChar char="§"/>
            </a:pPr>
            <a:r>
              <a:rPr lang="en-US" dirty="0" smtClean="0"/>
              <a:t> </a:t>
            </a:r>
            <a:r>
              <a:rPr lang="en-US" b="1" dirty="0" smtClean="0">
                <a:solidFill>
                  <a:srgbClr val="D60093"/>
                </a:solidFill>
              </a:rPr>
              <a:t>Simple design with maximum repetition and minimum inventory of material</a:t>
            </a:r>
            <a:r>
              <a:rPr lang="en-US" dirty="0" smtClean="0"/>
              <a:t>.</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Economy of Trusses</a:t>
            </a:r>
            <a:endParaRPr lang="en-US" dirty="0"/>
          </a:p>
        </p:txBody>
      </p:sp>
      <p:sp>
        <p:nvSpPr>
          <p:cNvPr id="3" name="Content Placeholder 2"/>
          <p:cNvSpPr>
            <a:spLocks noGrp="1"/>
          </p:cNvSpPr>
          <p:nvPr>
            <p:ph idx="1"/>
          </p:nvPr>
        </p:nvSpPr>
        <p:spPr/>
        <p:txBody>
          <a:bodyPr/>
          <a:lstStyle/>
          <a:p>
            <a:pPr algn="ctr">
              <a:buNone/>
            </a:pPr>
            <a:r>
              <a:rPr lang="en-US" b="1" dirty="0" smtClean="0">
                <a:solidFill>
                  <a:srgbClr val="D60093"/>
                </a:solidFill>
              </a:rPr>
              <a:t>T=2P+R</a:t>
            </a:r>
          </a:p>
          <a:p>
            <a:pPr>
              <a:buNone/>
            </a:pPr>
            <a:r>
              <a:rPr lang="en-US" b="1" dirty="0" smtClean="0">
                <a:solidFill>
                  <a:srgbClr val="7030A0"/>
                </a:solidFill>
              </a:rPr>
              <a:t>T - Cost of the truss</a:t>
            </a:r>
          </a:p>
          <a:p>
            <a:pPr>
              <a:buNone/>
            </a:pPr>
            <a:r>
              <a:rPr lang="en-US" b="1" dirty="0" smtClean="0">
                <a:solidFill>
                  <a:srgbClr val="7030A0"/>
                </a:solidFill>
              </a:rPr>
              <a:t>P -  Cost of </a:t>
            </a:r>
            <a:r>
              <a:rPr lang="en-US" b="1" dirty="0" err="1" smtClean="0">
                <a:solidFill>
                  <a:srgbClr val="7030A0"/>
                </a:solidFill>
              </a:rPr>
              <a:t>Purlin</a:t>
            </a:r>
            <a:endParaRPr lang="en-US" b="1" dirty="0" smtClean="0">
              <a:solidFill>
                <a:srgbClr val="7030A0"/>
              </a:solidFill>
            </a:endParaRPr>
          </a:p>
          <a:p>
            <a:pPr>
              <a:buNone/>
            </a:pPr>
            <a:r>
              <a:rPr lang="en-US" b="1" dirty="0" smtClean="0">
                <a:solidFill>
                  <a:srgbClr val="7030A0"/>
                </a:solidFill>
              </a:rPr>
              <a:t>R - Roof covering</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solidFill>
                  <a:srgbClr val="00B050"/>
                </a:solidFill>
              </a:rPr>
              <a:t>Inputs Required for Truss Design </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943600"/>
          </a:xfrm>
        </p:spPr>
        <p:txBody>
          <a:bodyPr>
            <a:normAutofit fontScale="92500"/>
          </a:bodyPr>
          <a:lstStyle/>
          <a:p>
            <a:pPr algn="just">
              <a:buNone/>
            </a:pPr>
            <a:r>
              <a:rPr lang="en-US" b="1" dirty="0" smtClean="0">
                <a:solidFill>
                  <a:srgbClr val="D60093"/>
                </a:solidFill>
              </a:rPr>
              <a:t>Truss Type</a:t>
            </a:r>
            <a:r>
              <a:rPr lang="en-US" b="1" dirty="0" smtClean="0"/>
              <a:t>. </a:t>
            </a:r>
            <a:r>
              <a:rPr lang="en-US" dirty="0" smtClean="0"/>
              <a:t>Determines whether there will be </a:t>
            </a:r>
            <a:r>
              <a:rPr lang="en-US" b="1" dirty="0" smtClean="0">
                <a:solidFill>
                  <a:srgbClr val="FF0000"/>
                </a:solidFill>
              </a:rPr>
              <a:t>storage or living space</a:t>
            </a:r>
            <a:r>
              <a:rPr lang="en-US" dirty="0" smtClean="0"/>
              <a:t>. Also defines </a:t>
            </a:r>
            <a:r>
              <a:rPr lang="en-US" b="1" dirty="0" smtClean="0">
                <a:solidFill>
                  <a:srgbClr val="FF0000"/>
                </a:solidFill>
              </a:rPr>
              <a:t>architectural details</a:t>
            </a:r>
            <a:r>
              <a:rPr lang="en-US" dirty="0" smtClean="0"/>
              <a:t> such as soffit, overhang, fascia heights</a:t>
            </a:r>
          </a:p>
          <a:p>
            <a:pPr lvl="0" algn="just">
              <a:buNone/>
            </a:pPr>
            <a:r>
              <a:rPr lang="en-US" b="1" dirty="0" smtClean="0">
                <a:solidFill>
                  <a:srgbClr val="D60093"/>
                </a:solidFill>
              </a:rPr>
              <a:t>Location</a:t>
            </a:r>
            <a:r>
              <a:rPr lang="en-US" dirty="0" smtClean="0"/>
              <a:t>. Determines the building codes. loads that apply. In some areas, </a:t>
            </a:r>
            <a:r>
              <a:rPr lang="en-US" b="1" dirty="0" smtClean="0">
                <a:solidFill>
                  <a:srgbClr val="FF0000"/>
                </a:solidFill>
              </a:rPr>
              <a:t>seismic requirements </a:t>
            </a:r>
            <a:r>
              <a:rPr lang="en-US" dirty="0" smtClean="0"/>
              <a:t>may drive the design and cost of the truss. In some other areas, it is </a:t>
            </a:r>
            <a:r>
              <a:rPr lang="en-US" b="1" dirty="0" smtClean="0">
                <a:solidFill>
                  <a:srgbClr val="FF0000"/>
                </a:solidFill>
              </a:rPr>
              <a:t>wind that drives </a:t>
            </a:r>
            <a:r>
              <a:rPr lang="en-US" dirty="0" smtClean="0"/>
              <a:t>the design. </a:t>
            </a:r>
          </a:p>
          <a:p>
            <a:pPr lvl="0" algn="just">
              <a:buNone/>
            </a:pPr>
            <a:r>
              <a:rPr lang="en-US" b="1" dirty="0" smtClean="0">
                <a:solidFill>
                  <a:srgbClr val="D60093"/>
                </a:solidFill>
              </a:rPr>
              <a:t>Open Category.  </a:t>
            </a:r>
            <a:r>
              <a:rPr lang="en-US" dirty="0" smtClean="0"/>
              <a:t>Determines the proportion of openings (doors, windows, etc) to the overall wall area. </a:t>
            </a:r>
            <a:r>
              <a:rPr lang="en-US" b="1" dirty="0" smtClean="0">
                <a:solidFill>
                  <a:srgbClr val="FF0000"/>
                </a:solidFill>
              </a:rPr>
              <a:t>Door and window openings can increase the pressure inside a structure during wind </a:t>
            </a:r>
            <a:r>
              <a:rPr lang="en-US" dirty="0" smtClean="0"/>
              <a:t>loading conditions.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Inputs Required for Truss Design</a:t>
            </a:r>
            <a:endParaRPr lang="en-US" dirty="0"/>
          </a:p>
        </p:txBody>
      </p:sp>
      <p:sp>
        <p:nvSpPr>
          <p:cNvPr id="3" name="Content Placeholder 2"/>
          <p:cNvSpPr>
            <a:spLocks noGrp="1"/>
          </p:cNvSpPr>
          <p:nvPr>
            <p:ph idx="1"/>
          </p:nvPr>
        </p:nvSpPr>
        <p:spPr/>
        <p:txBody>
          <a:bodyPr>
            <a:normAutofit fontScale="92500" lnSpcReduction="10000"/>
          </a:bodyPr>
          <a:lstStyle/>
          <a:p>
            <a:pPr lvl="0">
              <a:buNone/>
            </a:pPr>
            <a:r>
              <a:rPr lang="en-US" b="1" dirty="0" smtClean="0">
                <a:solidFill>
                  <a:srgbClr val="D60093"/>
                </a:solidFill>
              </a:rPr>
              <a:t>Wind Exposure Category</a:t>
            </a:r>
            <a:r>
              <a:rPr lang="en-US" dirty="0" smtClean="0"/>
              <a:t>. Determines the </a:t>
            </a:r>
            <a:r>
              <a:rPr lang="en-US" b="1" dirty="0" smtClean="0">
                <a:solidFill>
                  <a:srgbClr val="FF0000"/>
                </a:solidFill>
              </a:rPr>
              <a:t>amount of wind</a:t>
            </a:r>
            <a:r>
              <a:rPr lang="en-US" dirty="0" smtClean="0"/>
              <a:t> the structure will be </a:t>
            </a:r>
            <a:r>
              <a:rPr lang="en-US" b="1" dirty="0" smtClean="0">
                <a:solidFill>
                  <a:srgbClr val="FF0000"/>
                </a:solidFill>
              </a:rPr>
              <a:t>susceptible to. </a:t>
            </a:r>
          </a:p>
          <a:p>
            <a:pPr lvl="0">
              <a:buNone/>
            </a:pPr>
            <a:r>
              <a:rPr lang="en-US" b="1" dirty="0" smtClean="0">
                <a:solidFill>
                  <a:srgbClr val="D60093"/>
                </a:solidFill>
              </a:rPr>
              <a:t>Building Category</a:t>
            </a:r>
            <a:r>
              <a:rPr lang="en-US" dirty="0" smtClean="0"/>
              <a:t>. Determines the type of structure such as a </a:t>
            </a:r>
            <a:r>
              <a:rPr lang="en-US" b="1" dirty="0" smtClean="0">
                <a:solidFill>
                  <a:srgbClr val="FF0000"/>
                </a:solidFill>
              </a:rPr>
              <a:t>hospital, school, residential</a:t>
            </a:r>
            <a:r>
              <a:rPr lang="en-US" dirty="0" smtClean="0"/>
              <a:t>, etc. </a:t>
            </a:r>
          </a:p>
          <a:p>
            <a:pPr lvl="0" algn="just">
              <a:buNone/>
            </a:pPr>
            <a:r>
              <a:rPr lang="en-US" b="1" dirty="0" smtClean="0">
                <a:solidFill>
                  <a:srgbClr val="D60093"/>
                </a:solidFill>
              </a:rPr>
              <a:t>Span(s). </a:t>
            </a:r>
            <a:r>
              <a:rPr lang="en-US" dirty="0" smtClean="0"/>
              <a:t>Determined by the </a:t>
            </a:r>
            <a:r>
              <a:rPr lang="en-US" b="1" dirty="0" smtClean="0">
                <a:solidFill>
                  <a:srgbClr val="FF0000"/>
                </a:solidFill>
              </a:rPr>
              <a:t>building plans</a:t>
            </a:r>
            <a:r>
              <a:rPr lang="en-US" dirty="0" smtClean="0"/>
              <a:t>. If special requirements are needed, they need to be noted on the plans. </a:t>
            </a:r>
          </a:p>
          <a:p>
            <a:pPr lvl="0">
              <a:buNone/>
            </a:pPr>
            <a:r>
              <a:rPr lang="en-US" b="1" dirty="0" smtClean="0">
                <a:solidFill>
                  <a:srgbClr val="D60093"/>
                </a:solidFill>
              </a:rPr>
              <a:t>Desired Roof Slope (Pitch). </a:t>
            </a:r>
            <a:r>
              <a:rPr lang="en-US" dirty="0" smtClean="0"/>
              <a:t>Pitch influences many of the design parameters and consequently has an impact on the </a:t>
            </a:r>
            <a:r>
              <a:rPr lang="en-US" b="1" dirty="0" smtClean="0">
                <a:solidFill>
                  <a:srgbClr val="FF0000"/>
                </a:solidFill>
              </a:rPr>
              <a:t>overall truss weight. </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Inputs Required for Truss Design</a:t>
            </a:r>
            <a:endParaRPr lang="en-US" dirty="0"/>
          </a:p>
        </p:txBody>
      </p:sp>
      <p:sp>
        <p:nvSpPr>
          <p:cNvPr id="3" name="Content Placeholder 2"/>
          <p:cNvSpPr>
            <a:spLocks noGrp="1"/>
          </p:cNvSpPr>
          <p:nvPr>
            <p:ph idx="1"/>
          </p:nvPr>
        </p:nvSpPr>
        <p:spPr/>
        <p:txBody>
          <a:bodyPr/>
          <a:lstStyle/>
          <a:p>
            <a:pPr lvl="0">
              <a:buNone/>
            </a:pPr>
            <a:r>
              <a:rPr lang="en-US" b="1" dirty="0" smtClean="0">
                <a:solidFill>
                  <a:srgbClr val="D60093"/>
                </a:solidFill>
              </a:rPr>
              <a:t>Building Plans</a:t>
            </a:r>
            <a:r>
              <a:rPr lang="en-US" dirty="0" smtClean="0"/>
              <a:t>. Building plans provide the truss designer/manufacturer valuable information on the wall types, thicknesses, spans, chord slopes, etc. </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smtClean="0"/>
              <a:t>			</a:t>
            </a:r>
          </a:p>
          <a:p>
            <a:pPr algn="ctr">
              <a:buNone/>
            </a:pPr>
            <a:endParaRPr lang="en-US" b="1" dirty="0" smtClean="0"/>
          </a:p>
          <a:p>
            <a:pPr algn="ctr">
              <a:buNone/>
            </a:pPr>
            <a:endParaRPr lang="en-US" b="1" dirty="0" smtClean="0"/>
          </a:p>
          <a:p>
            <a:pPr algn="ctr">
              <a:buNone/>
            </a:pPr>
            <a:r>
              <a:rPr lang="en-US" sz="7200" b="1" dirty="0" smtClean="0">
                <a:solidFill>
                  <a:srgbClr val="7030A0"/>
                </a:solidFill>
              </a:rPr>
              <a:t>Example Problem</a:t>
            </a:r>
            <a:endParaRPr lang="en-US" sz="72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As  a  result,  the members of the trusses experience </a:t>
            </a:r>
            <a:r>
              <a:rPr lang="en-US" b="1" dirty="0" smtClean="0">
                <a:solidFill>
                  <a:srgbClr val="D60093"/>
                </a:solidFill>
              </a:rPr>
              <a:t>bending moment </a:t>
            </a:r>
            <a:r>
              <a:rPr lang="en-US" dirty="0" smtClean="0"/>
              <a:t>in addition to axial force. This  may  </a:t>
            </a:r>
            <a:r>
              <a:rPr lang="en-US" b="1" dirty="0" smtClean="0">
                <a:solidFill>
                  <a:srgbClr val="D60093"/>
                </a:solidFill>
              </a:rPr>
              <a:t>not  be  negligible</a:t>
            </a:r>
            <a:r>
              <a:rPr lang="en-US" dirty="0" smtClean="0"/>
              <a:t>,  particularly  at  the  </a:t>
            </a:r>
            <a:r>
              <a:rPr lang="en-US" b="1" dirty="0" smtClean="0">
                <a:solidFill>
                  <a:srgbClr val="D60093"/>
                </a:solidFill>
              </a:rPr>
              <a:t>eaves  points  of  pitched  roof trusses,</a:t>
            </a:r>
            <a:r>
              <a:rPr lang="en-US" dirty="0" smtClean="0"/>
              <a:t> where the </a:t>
            </a:r>
            <a:r>
              <a:rPr lang="en-US" b="1" dirty="0" smtClean="0">
                <a:solidFill>
                  <a:srgbClr val="00B050"/>
                </a:solidFill>
              </a:rPr>
              <a:t>depth is small </a:t>
            </a:r>
            <a:r>
              <a:rPr lang="en-US" dirty="0" smtClean="0"/>
              <a:t>and in trusses with members having a </a:t>
            </a:r>
            <a:r>
              <a:rPr lang="en-US" b="1" dirty="0" smtClean="0">
                <a:solidFill>
                  <a:srgbClr val="D60093"/>
                </a:solidFill>
              </a:rPr>
              <a:t>smaller slenderness ratio</a:t>
            </a:r>
            <a:r>
              <a:rPr lang="en-US" dirty="0" smtClean="0"/>
              <a:t>.</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6172200"/>
          </a:xfrm>
        </p:spPr>
        <p:txBody>
          <a:bodyPr>
            <a:normAutofit/>
          </a:bodyPr>
          <a:lstStyle/>
          <a:p>
            <a:pPr algn="just">
              <a:buNone/>
            </a:pPr>
            <a:r>
              <a:rPr lang="en-US" b="1" dirty="0" smtClean="0"/>
              <a:t>An Industrial building of plan 15m×30m is to be constructed Using plastic analysis, </a:t>
            </a:r>
            <a:r>
              <a:rPr lang="en-US" b="1" dirty="0" err="1" smtClean="0"/>
              <a:t>analyse</a:t>
            </a:r>
            <a:r>
              <a:rPr lang="en-US" b="1" dirty="0" smtClean="0"/>
              <a:t> and design the single span portal frame with gabled roof. The frame has a span of 15 m, the column height is 6m and the rafter rise is 3 m and the frames are spaced at 5 m centre-to-centre. </a:t>
            </a:r>
            <a:r>
              <a:rPr lang="en-US" b="1" dirty="0" err="1" smtClean="0"/>
              <a:t>purlins</a:t>
            </a:r>
            <a:r>
              <a:rPr lang="en-US" b="1" dirty="0" smtClean="0"/>
              <a:t> are provided over the frames at 2.7 m c/c and support AC sheets. The dead load of the roof system including sheets, </a:t>
            </a:r>
            <a:r>
              <a:rPr lang="en-US" b="1" dirty="0" err="1" smtClean="0"/>
              <a:t>purlins</a:t>
            </a:r>
            <a:r>
              <a:rPr lang="en-US" b="1" dirty="0" smtClean="0"/>
              <a:t> and fixtures is 0.4 KN/m</a:t>
            </a:r>
            <a:r>
              <a:rPr lang="en-US" b="1" baseline="30000" dirty="0" smtClean="0"/>
              <a:t>2</a:t>
            </a:r>
            <a:r>
              <a:rPr lang="en-US" b="1" dirty="0" smtClean="0"/>
              <a:t> and the live load is 0.52 </a:t>
            </a:r>
            <a:r>
              <a:rPr lang="en-US" b="1" dirty="0" err="1" smtClean="0"/>
              <a:t>kN</a:t>
            </a:r>
            <a:r>
              <a:rPr lang="en-US" b="1" dirty="0" smtClean="0"/>
              <a:t>/m</a:t>
            </a:r>
            <a:r>
              <a:rPr lang="en-US" b="1" baseline="30000" dirty="0" smtClean="0"/>
              <a:t>2</a:t>
            </a:r>
            <a:endParaRPr lang="en-US" dirty="0" smtClean="0"/>
          </a:p>
          <a:p>
            <a:pPr algn="just"/>
            <a:r>
              <a:rPr lang="en-US" b="1" dirty="0" smtClean="0"/>
              <a:t>.</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l="9551" t="30594" r="25258"/>
          <a:stretch>
            <a:fillRect/>
          </a:stretch>
        </p:blipFill>
        <p:spPr bwMode="auto">
          <a:xfrm>
            <a:off x="152400" y="838200"/>
            <a:ext cx="8991600"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b="1" dirty="0" smtClean="0">
                <a:solidFill>
                  <a:srgbClr val="00B050"/>
                </a:solidFill>
              </a:rPr>
              <a:t>Given data</a:t>
            </a:r>
            <a:br>
              <a:rPr lang="en-US" sz="4800" b="1" dirty="0" smtClean="0">
                <a:solidFill>
                  <a:srgbClr val="00B050"/>
                </a:solidFill>
              </a:rPr>
            </a:br>
            <a:endParaRPr lang="en-US" sz="4800" dirty="0">
              <a:solidFill>
                <a:srgbClr val="00B050"/>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buNone/>
            </a:pPr>
            <a:r>
              <a:rPr lang="en-US" b="1" dirty="0" smtClean="0"/>
              <a:t>Size of industrial building            :15m×30m</a:t>
            </a:r>
          </a:p>
          <a:p>
            <a:pPr>
              <a:buNone/>
            </a:pPr>
            <a:r>
              <a:rPr lang="en-US" b="1" dirty="0" smtClean="0"/>
              <a:t>Span of the truss			w  = 15m</a:t>
            </a:r>
          </a:p>
          <a:p>
            <a:pPr>
              <a:buNone/>
            </a:pPr>
            <a:r>
              <a:rPr lang="en-US" b="1" dirty="0" smtClean="0"/>
              <a:t>Spacing of roof truss		S   =  5m</a:t>
            </a:r>
          </a:p>
          <a:p>
            <a:pPr>
              <a:buNone/>
            </a:pPr>
            <a:r>
              <a:rPr lang="en-US" b="1" dirty="0" smtClean="0"/>
              <a:t>Dead load on the roof		DL = 0.4 </a:t>
            </a:r>
            <a:r>
              <a:rPr lang="en-US" b="1" dirty="0" err="1" smtClean="0"/>
              <a:t>kN</a:t>
            </a:r>
            <a:r>
              <a:rPr lang="en-US" b="1" dirty="0" smtClean="0"/>
              <a:t>/m</a:t>
            </a:r>
            <a:r>
              <a:rPr lang="en-US" b="1" baseline="30000" dirty="0" smtClean="0"/>
              <a:t>2</a:t>
            </a:r>
            <a:endParaRPr lang="en-US" b="1" dirty="0" smtClean="0"/>
          </a:p>
          <a:p>
            <a:pPr>
              <a:buNone/>
            </a:pPr>
            <a:r>
              <a:rPr lang="en-US" b="1" dirty="0" smtClean="0"/>
              <a:t>  </a:t>
            </a:r>
            <a:r>
              <a:rPr lang="en-US" b="1" dirty="0" smtClean="0">
                <a:solidFill>
                  <a:srgbClr val="7030A0"/>
                </a:solidFill>
              </a:rPr>
              <a:t>(including sheets, </a:t>
            </a:r>
            <a:r>
              <a:rPr lang="en-US" b="1" dirty="0" err="1" smtClean="0">
                <a:solidFill>
                  <a:srgbClr val="7030A0"/>
                </a:solidFill>
              </a:rPr>
              <a:t>purlins</a:t>
            </a:r>
            <a:r>
              <a:rPr lang="en-US" b="1" dirty="0" smtClean="0">
                <a:solidFill>
                  <a:srgbClr val="7030A0"/>
                </a:solidFill>
              </a:rPr>
              <a:t> and fixtures} </a:t>
            </a:r>
          </a:p>
          <a:p>
            <a:pPr>
              <a:buNone/>
            </a:pPr>
            <a:r>
              <a:rPr lang="en-US" b="1" dirty="0" smtClean="0"/>
              <a:t>live load on the truss		LL = 0.52 </a:t>
            </a:r>
            <a:r>
              <a:rPr lang="en-US" b="1" dirty="0" err="1" smtClean="0"/>
              <a:t>kN</a:t>
            </a:r>
            <a:r>
              <a:rPr lang="en-US" b="1" dirty="0" smtClean="0"/>
              <a:t>/m</a:t>
            </a:r>
            <a:r>
              <a:rPr lang="en-US" b="1" baseline="30000" dirty="0" smtClean="0"/>
              <a:t>2</a:t>
            </a:r>
            <a:endParaRPr lang="en-US" b="1" dirty="0" smtClean="0"/>
          </a:p>
          <a:p>
            <a:pPr>
              <a:buNone/>
            </a:pPr>
            <a:r>
              <a:rPr lang="en-US" dirty="0" smtClean="0"/>
              <a:t>Spacing of </a:t>
            </a:r>
            <a:r>
              <a:rPr lang="en-US" dirty="0" err="1" smtClean="0"/>
              <a:t>Purlins</a:t>
            </a:r>
            <a:r>
              <a:rPr lang="en-US" dirty="0" smtClean="0"/>
              <a:t>	                	     =2.7.c/c</a:t>
            </a:r>
          </a:p>
          <a:p>
            <a:pPr>
              <a:buNone/>
            </a:pPr>
            <a:r>
              <a:rPr lang="en-US" b="1" dirty="0" smtClean="0"/>
              <a:t>column height	              	h  = 6m </a:t>
            </a:r>
          </a:p>
          <a:p>
            <a:pPr>
              <a:buNone/>
            </a:pPr>
            <a:r>
              <a:rPr lang="en-US" b="1" dirty="0" smtClean="0"/>
              <a:t>Central rise of the Truss	 R = 3 m</a:t>
            </a:r>
            <a:endParaRPr lang="en-US" dirty="0" smtClean="0"/>
          </a:p>
          <a:p>
            <a:pPr>
              <a:buNone/>
            </a:pPr>
            <a:r>
              <a:rPr lang="en-US" dirty="0" smtClean="0"/>
              <a:t>Roof covering			     : </a:t>
            </a:r>
            <a:r>
              <a:rPr lang="en-US" b="1" dirty="0" smtClean="0"/>
              <a:t>AC sheets</a:t>
            </a: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Load Calculations</a:t>
            </a:r>
            <a:r>
              <a:rPr lang="en-US" dirty="0" smtClean="0"/>
              <a:t/>
            </a:r>
            <a:br>
              <a:rPr lang="en-US" dirty="0" smtClean="0"/>
            </a:br>
            <a:endParaRPr lang="en-US" dirty="0"/>
          </a:p>
        </p:txBody>
      </p:sp>
      <p:sp>
        <p:nvSpPr>
          <p:cNvPr id="3" name="Content Placeholder 2"/>
          <p:cNvSpPr>
            <a:spLocks noGrp="1"/>
          </p:cNvSpPr>
          <p:nvPr>
            <p:ph idx="1"/>
          </p:nvPr>
        </p:nvSpPr>
        <p:spPr>
          <a:xfrm>
            <a:off x="0" y="1600200"/>
            <a:ext cx="8686800" cy="4525963"/>
          </a:xfrm>
        </p:spPr>
        <p:txBody>
          <a:bodyPr>
            <a:normAutofit fontScale="92500" lnSpcReduction="20000"/>
          </a:bodyPr>
          <a:lstStyle/>
          <a:p>
            <a:r>
              <a:rPr lang="en-US" dirty="0" smtClean="0"/>
              <a:t>Dead Load of roof  is given as 0.4 </a:t>
            </a:r>
            <a:r>
              <a:rPr lang="en-US" dirty="0" err="1" smtClean="0"/>
              <a:t>kN</a:t>
            </a:r>
            <a:r>
              <a:rPr lang="en-US" dirty="0" smtClean="0"/>
              <a:t>/m</a:t>
            </a:r>
            <a:r>
              <a:rPr lang="en-US" baseline="30000" dirty="0" smtClean="0"/>
              <a:t>2</a:t>
            </a:r>
            <a:endParaRPr lang="en-US" dirty="0" smtClean="0"/>
          </a:p>
          <a:p>
            <a:pPr>
              <a:buNone/>
            </a:pPr>
            <a:r>
              <a:rPr lang="en-US" dirty="0" smtClean="0"/>
              <a:t>         Dead load/m run on rafter = 0.4 x 5</a:t>
            </a:r>
          </a:p>
          <a:p>
            <a:pPr>
              <a:buNone/>
            </a:pPr>
            <a:r>
              <a:rPr lang="en-US" dirty="0" smtClean="0"/>
              <a:t>						       </a:t>
            </a:r>
            <a:r>
              <a:rPr lang="en-US" b="1" dirty="0" smtClean="0">
                <a:solidFill>
                  <a:srgbClr val="7030A0"/>
                </a:solidFill>
              </a:rPr>
              <a:t>= 2.0 </a:t>
            </a:r>
            <a:r>
              <a:rPr lang="en-US" b="1" dirty="0" err="1" smtClean="0">
                <a:solidFill>
                  <a:srgbClr val="7030A0"/>
                </a:solidFill>
              </a:rPr>
              <a:t>kN</a:t>
            </a:r>
            <a:r>
              <a:rPr lang="en-US" b="1" dirty="0" smtClean="0">
                <a:solidFill>
                  <a:srgbClr val="7030A0"/>
                </a:solidFill>
              </a:rPr>
              <a:t>/m</a:t>
            </a:r>
          </a:p>
          <a:p>
            <a:r>
              <a:rPr lang="en-US" dirty="0" smtClean="0"/>
              <a:t>Live Load given as 0.52 </a:t>
            </a:r>
            <a:r>
              <a:rPr lang="en-US" dirty="0" err="1" smtClean="0"/>
              <a:t>kN</a:t>
            </a:r>
            <a:r>
              <a:rPr lang="en-US" dirty="0" smtClean="0"/>
              <a:t>/m</a:t>
            </a:r>
            <a:r>
              <a:rPr lang="en-US" baseline="30000" dirty="0" smtClean="0"/>
              <a:t>2</a:t>
            </a:r>
            <a:endParaRPr lang="en-US" dirty="0" smtClean="0"/>
          </a:p>
          <a:p>
            <a:pPr>
              <a:buNone/>
            </a:pPr>
            <a:r>
              <a:rPr lang="en-US" dirty="0" smtClean="0"/>
              <a:t>         Live load/m run on rafter   = 0.52 x 5 </a:t>
            </a:r>
          </a:p>
          <a:p>
            <a:pPr>
              <a:buNone/>
            </a:pPr>
            <a:r>
              <a:rPr lang="en-US" dirty="0" smtClean="0"/>
              <a:t>						</a:t>
            </a:r>
            <a:r>
              <a:rPr lang="en-US" b="1" dirty="0" smtClean="0">
                <a:solidFill>
                  <a:srgbClr val="7030A0"/>
                </a:solidFill>
              </a:rPr>
              <a:t>       = 2.6 </a:t>
            </a:r>
            <a:r>
              <a:rPr lang="en-US" b="1" dirty="0" err="1" smtClean="0">
                <a:solidFill>
                  <a:srgbClr val="7030A0"/>
                </a:solidFill>
              </a:rPr>
              <a:t>kN</a:t>
            </a:r>
            <a:r>
              <a:rPr lang="en-US" b="1" dirty="0" smtClean="0">
                <a:solidFill>
                  <a:srgbClr val="7030A0"/>
                </a:solidFill>
              </a:rPr>
              <a:t>/m</a:t>
            </a:r>
          </a:p>
          <a:p>
            <a:pPr>
              <a:buNone/>
            </a:pPr>
            <a:endParaRPr lang="en-US" b="1" dirty="0" smtClean="0">
              <a:solidFill>
                <a:srgbClr val="7030A0"/>
              </a:solidFill>
            </a:endParaRPr>
          </a:p>
          <a:p>
            <a:pPr>
              <a:buNone/>
            </a:pPr>
            <a:r>
              <a:rPr lang="en-US" b="1" dirty="0" smtClean="0">
                <a:solidFill>
                  <a:srgbClr val="7030A0"/>
                </a:solidFill>
              </a:rPr>
              <a:t>		</a:t>
            </a:r>
            <a:r>
              <a:rPr lang="en-US" b="1" dirty="0" smtClean="0">
                <a:solidFill>
                  <a:srgbClr val="D60093"/>
                </a:solidFill>
              </a:rPr>
              <a:t>LL as per IS 875 Part 2 1987</a:t>
            </a:r>
          </a:p>
          <a:p>
            <a:pPr>
              <a:buNone/>
            </a:pPr>
            <a:r>
              <a:rPr lang="en-US" b="1" dirty="0" smtClean="0">
                <a:solidFill>
                  <a:srgbClr val="D60093"/>
                </a:solidFill>
              </a:rPr>
              <a:t>			</a:t>
            </a:r>
            <a:r>
              <a:rPr lang="en-US" b="1" dirty="0" smtClean="0">
                <a:solidFill>
                  <a:srgbClr val="FF0000"/>
                </a:solidFill>
              </a:rPr>
              <a:t>Table 2,  Pg. 14</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b="1" dirty="0" smtClean="0"/>
              <a:t>Wind Load</a:t>
            </a:r>
            <a:endParaRPr lang="en-US" dirty="0" smtClean="0"/>
          </a:p>
          <a:p>
            <a:r>
              <a:rPr lang="en-US" dirty="0" smtClean="0"/>
              <a:t>Design wind speed, </a:t>
            </a:r>
            <a:r>
              <a:rPr lang="en-US" dirty="0" err="1" smtClean="0"/>
              <a:t>V</a:t>
            </a:r>
            <a:r>
              <a:rPr lang="en-US" baseline="-25000" dirty="0" err="1" smtClean="0"/>
              <a:t>z</a:t>
            </a:r>
            <a:r>
              <a:rPr lang="en-US" dirty="0" smtClean="0"/>
              <a:t> = k</a:t>
            </a:r>
            <a:r>
              <a:rPr lang="en-US" baseline="-25000" dirty="0" smtClean="0"/>
              <a:t>1</a:t>
            </a:r>
            <a:r>
              <a:rPr lang="en-US" dirty="0" smtClean="0"/>
              <a:t> k</a:t>
            </a:r>
            <a:r>
              <a:rPr lang="en-US" baseline="-25000" dirty="0" smtClean="0"/>
              <a:t>2</a:t>
            </a:r>
            <a:r>
              <a:rPr lang="en-US" dirty="0" smtClean="0"/>
              <a:t> k</a:t>
            </a:r>
            <a:r>
              <a:rPr lang="en-US" baseline="-25000" dirty="0" smtClean="0"/>
              <a:t>3</a:t>
            </a:r>
            <a:r>
              <a:rPr lang="en-US" dirty="0" smtClean="0"/>
              <a:t> </a:t>
            </a:r>
            <a:r>
              <a:rPr lang="en-US" dirty="0" err="1" smtClean="0"/>
              <a:t>V</a:t>
            </a:r>
            <a:r>
              <a:rPr lang="en-US" baseline="-25000" dirty="0" err="1" smtClean="0"/>
              <a:t>b</a:t>
            </a:r>
            <a:r>
              <a:rPr lang="en-US" b="1" dirty="0" smtClean="0">
                <a:solidFill>
                  <a:srgbClr val="D60093"/>
                </a:solidFill>
              </a:rPr>
              <a:t>                    	(Cl.  5.3 Pg. 8 of IS: 875 - part 3 )</a:t>
            </a:r>
          </a:p>
          <a:p>
            <a:r>
              <a:rPr lang="en-US" dirty="0" smtClean="0"/>
              <a:t>K</a:t>
            </a:r>
            <a:r>
              <a:rPr lang="en-US" baseline="-25000" dirty="0" smtClean="0"/>
              <a:t>1</a:t>
            </a:r>
            <a:r>
              <a:rPr lang="en-US" dirty="0" smtClean="0"/>
              <a:t> = Probability factor ( risk coefficient )</a:t>
            </a:r>
          </a:p>
          <a:p>
            <a:r>
              <a:rPr lang="en-US" dirty="0" smtClean="0"/>
              <a:t>K</a:t>
            </a:r>
            <a:r>
              <a:rPr lang="en-US" baseline="-25000" dirty="0" smtClean="0"/>
              <a:t>2</a:t>
            </a:r>
            <a:r>
              <a:rPr lang="en-US" dirty="0" smtClean="0"/>
              <a:t> = Terrain, height and structure size factor</a:t>
            </a:r>
          </a:p>
          <a:p>
            <a:r>
              <a:rPr lang="en-US" dirty="0" smtClean="0"/>
              <a:t>K</a:t>
            </a:r>
            <a:r>
              <a:rPr lang="en-US" baseline="-25000" dirty="0" smtClean="0"/>
              <a:t>3</a:t>
            </a:r>
            <a:r>
              <a:rPr lang="en-US" dirty="0" smtClean="0"/>
              <a:t> = Topography factor</a:t>
            </a:r>
          </a:p>
          <a:p>
            <a:r>
              <a:rPr lang="en-US" dirty="0" err="1" smtClean="0"/>
              <a:t>V</a:t>
            </a:r>
            <a:r>
              <a:rPr lang="en-US" baseline="-25000" dirty="0" err="1" smtClean="0"/>
              <a:t>b</a:t>
            </a:r>
            <a:r>
              <a:rPr lang="en-US" baseline="-25000" dirty="0" smtClean="0"/>
              <a:t> </a:t>
            </a:r>
            <a:r>
              <a:rPr lang="en-US" dirty="0" smtClean="0"/>
              <a:t>= Basic wind speed (m/s)</a:t>
            </a:r>
          </a:p>
          <a:p>
            <a:endParaRPr lang="en-US" b="1" dirty="0" smtClean="0">
              <a:solidFill>
                <a:srgbClr val="D60093"/>
              </a:solidFill>
            </a:endParaRP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D60093"/>
                </a:solidFill>
              </a:rPr>
              <a:t>From Table 1; IS: 875 (part 3) – 1987</a:t>
            </a:r>
          </a:p>
          <a:p>
            <a:r>
              <a:rPr lang="en-US" dirty="0" smtClean="0"/>
              <a:t>k</a:t>
            </a:r>
            <a:r>
              <a:rPr lang="en-US" baseline="-25000" dirty="0" smtClean="0"/>
              <a:t>1 </a:t>
            </a:r>
            <a:r>
              <a:rPr lang="en-US" dirty="0" smtClean="0"/>
              <a:t>= 1.0 (risk coefficient for 50 years of design life)</a:t>
            </a:r>
          </a:p>
          <a:p>
            <a:pPr>
              <a:buNone/>
            </a:pPr>
            <a:r>
              <a:rPr lang="en-US" b="1" dirty="0" smtClean="0">
                <a:solidFill>
                  <a:srgbClr val="D60093"/>
                </a:solidFill>
              </a:rPr>
              <a:t>From Table 2; IS: 875 (part 3) – 1987</a:t>
            </a:r>
          </a:p>
          <a:p>
            <a:r>
              <a:rPr lang="en-US" dirty="0" smtClean="0"/>
              <a:t>k</a:t>
            </a:r>
            <a:r>
              <a:rPr lang="en-US" baseline="-25000" dirty="0" smtClean="0"/>
              <a:t>2 </a:t>
            </a:r>
            <a:r>
              <a:rPr lang="en-US" dirty="0" smtClean="0"/>
              <a:t>= 0.8 (assuming terrain category 4)</a:t>
            </a:r>
          </a:p>
          <a:p>
            <a:r>
              <a:rPr lang="en-US" dirty="0" smtClean="0"/>
              <a:t>k</a:t>
            </a:r>
            <a:r>
              <a:rPr lang="en-US" baseline="-25000" dirty="0" smtClean="0"/>
              <a:t>3 </a:t>
            </a:r>
            <a:r>
              <a:rPr lang="en-US" dirty="0" smtClean="0"/>
              <a:t>= 1.0 (topography factor)</a:t>
            </a: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Assuming the building is situated in </a:t>
            </a:r>
            <a:r>
              <a:rPr lang="en-US" b="1" dirty="0" smtClean="0">
                <a:solidFill>
                  <a:srgbClr val="D60093"/>
                </a:solidFill>
              </a:rPr>
              <a:t>Chennai</a:t>
            </a:r>
            <a:r>
              <a:rPr lang="en-US" dirty="0" smtClean="0"/>
              <a:t>, the basic wind speed is </a:t>
            </a:r>
            <a:r>
              <a:rPr lang="en-US" b="1" dirty="0" smtClean="0">
                <a:solidFill>
                  <a:srgbClr val="D60093"/>
                </a:solidFill>
              </a:rPr>
              <a:t>50 m/sec</a:t>
            </a:r>
          </a:p>
          <a:p>
            <a:pPr>
              <a:buNone/>
            </a:pPr>
            <a:r>
              <a:rPr lang="en-US" dirty="0" smtClean="0"/>
              <a:t>              </a:t>
            </a:r>
            <a:r>
              <a:rPr lang="en-US" b="1" dirty="0" smtClean="0">
                <a:solidFill>
                  <a:srgbClr val="D60093"/>
                </a:solidFill>
              </a:rPr>
              <a:t>(APPENDIX  A Pg. 53)</a:t>
            </a:r>
          </a:p>
          <a:p>
            <a:r>
              <a:rPr lang="en-US" dirty="0" smtClean="0"/>
              <a:t>Design wind speed, </a:t>
            </a:r>
            <a:r>
              <a:rPr lang="en-US" dirty="0" err="1" smtClean="0"/>
              <a:t>V</a:t>
            </a:r>
            <a:r>
              <a:rPr lang="en-US" baseline="-25000" dirty="0" err="1" smtClean="0"/>
              <a:t>z</a:t>
            </a:r>
            <a:r>
              <a:rPr lang="en-US" dirty="0" smtClean="0"/>
              <a:t> = k</a:t>
            </a:r>
            <a:r>
              <a:rPr lang="en-US" baseline="-25000" dirty="0" smtClean="0"/>
              <a:t>1</a:t>
            </a:r>
            <a:r>
              <a:rPr lang="en-US" dirty="0" smtClean="0"/>
              <a:t> k</a:t>
            </a:r>
            <a:r>
              <a:rPr lang="en-US" baseline="-25000" dirty="0" smtClean="0"/>
              <a:t>2</a:t>
            </a:r>
            <a:r>
              <a:rPr lang="en-US" dirty="0" smtClean="0"/>
              <a:t> k</a:t>
            </a:r>
            <a:r>
              <a:rPr lang="en-US" baseline="-25000" dirty="0" smtClean="0"/>
              <a:t>3</a:t>
            </a:r>
            <a:r>
              <a:rPr lang="en-US" dirty="0" smtClean="0"/>
              <a:t> </a:t>
            </a:r>
            <a:r>
              <a:rPr lang="en-US" dirty="0" err="1" smtClean="0"/>
              <a:t>V</a:t>
            </a:r>
            <a:r>
              <a:rPr lang="en-US" baseline="-25000" dirty="0" err="1" smtClean="0"/>
              <a:t>b</a:t>
            </a:r>
            <a:endParaRPr lang="en-US" dirty="0" smtClean="0"/>
          </a:p>
          <a:p>
            <a:pPr>
              <a:buNone/>
            </a:pPr>
            <a:r>
              <a:rPr lang="en-US" dirty="0" smtClean="0"/>
              <a:t>				        </a:t>
            </a:r>
            <a:r>
              <a:rPr lang="en-US" dirty="0" err="1" smtClean="0"/>
              <a:t>V</a:t>
            </a:r>
            <a:r>
              <a:rPr lang="en-US" baseline="-25000" dirty="0" err="1" smtClean="0"/>
              <a:t>z</a:t>
            </a:r>
            <a:r>
              <a:rPr lang="en-US" baseline="-25000" dirty="0" smtClean="0"/>
              <a:t> </a:t>
            </a:r>
            <a:r>
              <a:rPr lang="en-US" dirty="0" smtClean="0"/>
              <a:t>= 1 x 0.8 x1 x 50</a:t>
            </a:r>
          </a:p>
          <a:p>
            <a:pPr>
              <a:buNone/>
            </a:pPr>
            <a:r>
              <a:rPr lang="en-US" dirty="0" smtClean="0"/>
              <a:t>                                                = 40 m/sec</a:t>
            </a:r>
          </a:p>
          <a:p>
            <a:r>
              <a:rPr lang="en-US" dirty="0" smtClean="0"/>
              <a:t>Design wind pressure P</a:t>
            </a:r>
            <a:r>
              <a:rPr lang="en-US" baseline="-25000" dirty="0" smtClean="0"/>
              <a:t>d</a:t>
            </a:r>
            <a:r>
              <a:rPr lang="en-US" dirty="0" smtClean="0"/>
              <a:t> = 0.6x V</a:t>
            </a:r>
            <a:r>
              <a:rPr lang="en-US" baseline="-25000" dirty="0" smtClean="0"/>
              <a:t>z</a:t>
            </a:r>
            <a:r>
              <a:rPr lang="en-US" baseline="30000" dirty="0" smtClean="0"/>
              <a:t>2</a:t>
            </a:r>
            <a:endParaRPr lang="en-US" dirty="0" smtClean="0"/>
          </a:p>
          <a:p>
            <a:pPr>
              <a:buNone/>
            </a:pPr>
            <a:r>
              <a:rPr lang="en-US" dirty="0" smtClean="0"/>
              <a:t>					     = 0.6 x (40)</a:t>
            </a:r>
            <a:r>
              <a:rPr lang="en-US" baseline="30000" dirty="0" smtClean="0"/>
              <a:t>2</a:t>
            </a:r>
            <a:endParaRPr lang="en-US" dirty="0" smtClean="0"/>
          </a:p>
          <a:p>
            <a:pPr>
              <a:buNone/>
            </a:pPr>
            <a:r>
              <a:rPr lang="en-US" dirty="0" smtClean="0"/>
              <a:t>                                                = 0.96 </a:t>
            </a:r>
            <a:r>
              <a:rPr lang="en-US" dirty="0" err="1" smtClean="0"/>
              <a:t>kN</a:t>
            </a:r>
            <a:r>
              <a:rPr lang="en-US" dirty="0" smtClean="0"/>
              <a:t>/m</a:t>
            </a:r>
            <a:r>
              <a:rPr lang="en-US" baseline="30000" dirty="0" smtClean="0"/>
              <a:t>2</a:t>
            </a: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Wind Load on individual surfaces</a:t>
            </a:r>
            <a:endParaRPr lang="en-US" dirty="0" smtClean="0"/>
          </a:p>
          <a:p>
            <a:r>
              <a:rPr lang="en-US" dirty="0" smtClean="0"/>
              <a:t>The wind load, WL acting normal to the individual surfaces is given by</a:t>
            </a:r>
          </a:p>
          <a:p>
            <a:pPr>
              <a:buNone/>
            </a:pPr>
            <a:r>
              <a:rPr lang="en-US" dirty="0" smtClean="0"/>
              <a:t>			</a:t>
            </a:r>
            <a:r>
              <a:rPr lang="en-US" sz="3900" b="1" dirty="0" smtClean="0">
                <a:solidFill>
                  <a:srgbClr val="7030A0"/>
                </a:solidFill>
              </a:rPr>
              <a:t>WL = (</a:t>
            </a:r>
            <a:r>
              <a:rPr lang="en-US" sz="3900" b="1" dirty="0" err="1" smtClean="0">
                <a:solidFill>
                  <a:srgbClr val="7030A0"/>
                </a:solidFill>
              </a:rPr>
              <a:t>C</a:t>
            </a:r>
            <a:r>
              <a:rPr lang="en-US" sz="3900" b="1" baseline="-25000" dirty="0" err="1" smtClean="0">
                <a:solidFill>
                  <a:srgbClr val="7030A0"/>
                </a:solidFill>
              </a:rPr>
              <a:t>pe</a:t>
            </a:r>
            <a:r>
              <a:rPr lang="en-US" sz="3900" b="1" dirty="0" smtClean="0">
                <a:solidFill>
                  <a:srgbClr val="7030A0"/>
                </a:solidFill>
              </a:rPr>
              <a:t> – </a:t>
            </a:r>
            <a:r>
              <a:rPr lang="en-US" sz="3900" b="1" dirty="0" err="1" smtClean="0">
                <a:solidFill>
                  <a:srgbClr val="7030A0"/>
                </a:solidFill>
              </a:rPr>
              <a:t>C</a:t>
            </a:r>
            <a:r>
              <a:rPr lang="en-US" sz="3900" b="1" baseline="-25000" dirty="0" err="1" smtClean="0">
                <a:solidFill>
                  <a:srgbClr val="7030A0"/>
                </a:solidFill>
              </a:rPr>
              <a:t>pi</a:t>
            </a:r>
            <a:r>
              <a:rPr lang="en-US" sz="3900" b="1" baseline="-25000" dirty="0" smtClean="0">
                <a:solidFill>
                  <a:srgbClr val="7030A0"/>
                </a:solidFill>
              </a:rPr>
              <a:t> </a:t>
            </a:r>
            <a:r>
              <a:rPr lang="en-US" sz="3900" b="1" dirty="0" smtClean="0">
                <a:solidFill>
                  <a:srgbClr val="7030A0"/>
                </a:solidFill>
              </a:rPr>
              <a:t>) </a:t>
            </a:r>
            <a:r>
              <a:rPr lang="en-US" sz="3900" b="1" dirty="0" err="1" smtClean="0">
                <a:solidFill>
                  <a:srgbClr val="7030A0"/>
                </a:solidFill>
              </a:rPr>
              <a:t>A.P</a:t>
            </a:r>
            <a:r>
              <a:rPr lang="en-US" sz="3900" b="1" baseline="-25000" dirty="0" err="1" smtClean="0">
                <a:solidFill>
                  <a:srgbClr val="7030A0"/>
                </a:solidFill>
              </a:rPr>
              <a:t>d</a:t>
            </a:r>
            <a:endParaRPr lang="en-US" sz="3900" b="1" dirty="0" smtClean="0">
              <a:solidFill>
                <a:srgbClr val="7030A0"/>
              </a:solidFill>
            </a:endParaRPr>
          </a:p>
          <a:p>
            <a:pPr>
              <a:buNone/>
            </a:pPr>
            <a:r>
              <a:rPr lang="en-US" dirty="0" smtClean="0"/>
              <a:t>Where</a:t>
            </a:r>
          </a:p>
          <a:p>
            <a:pPr>
              <a:buNone/>
            </a:pPr>
            <a:r>
              <a:rPr lang="en-US" dirty="0" smtClean="0"/>
              <a:t>	</a:t>
            </a:r>
            <a:r>
              <a:rPr lang="en-US" dirty="0" err="1" smtClean="0"/>
              <a:t>C</a:t>
            </a:r>
            <a:r>
              <a:rPr lang="en-US" baseline="-25000" dirty="0" err="1" smtClean="0"/>
              <a:t>pe</a:t>
            </a:r>
            <a:r>
              <a:rPr lang="en-US" baseline="-25000" dirty="0" smtClean="0"/>
              <a:t> </a:t>
            </a:r>
            <a:r>
              <a:rPr lang="fr-FR" dirty="0" smtClean="0"/>
              <a:t>= </a:t>
            </a:r>
            <a:r>
              <a:rPr lang="fr-FR" dirty="0" err="1" smtClean="0"/>
              <a:t>External</a:t>
            </a:r>
            <a:r>
              <a:rPr lang="fr-FR" dirty="0" smtClean="0"/>
              <a:t> pressure coefficient</a:t>
            </a:r>
          </a:p>
          <a:p>
            <a:pPr>
              <a:buNone/>
            </a:pPr>
            <a:r>
              <a:rPr lang="en-US" dirty="0" smtClean="0"/>
              <a:t>	</a:t>
            </a:r>
            <a:r>
              <a:rPr lang="en-US" dirty="0" err="1" smtClean="0"/>
              <a:t>C</a:t>
            </a:r>
            <a:r>
              <a:rPr lang="en-US" baseline="-25000" dirty="0" err="1" smtClean="0"/>
              <a:t>pi</a:t>
            </a:r>
            <a:r>
              <a:rPr lang="en-US" baseline="-25000" dirty="0" smtClean="0"/>
              <a:t>  </a:t>
            </a:r>
            <a:r>
              <a:rPr lang="it-IT" dirty="0" smtClean="0"/>
              <a:t>= Internal pressure- coefficient</a:t>
            </a:r>
          </a:p>
          <a:p>
            <a:pPr>
              <a:buNone/>
            </a:pPr>
            <a:r>
              <a:rPr lang="en-US" dirty="0" smtClean="0"/>
              <a:t>	  A = Surface area of structural or cladding unit </a:t>
            </a:r>
          </a:p>
          <a:p>
            <a:pPr>
              <a:buNone/>
            </a:pPr>
            <a:r>
              <a:rPr lang="en-US" dirty="0" smtClean="0"/>
              <a:t>	P</a:t>
            </a:r>
            <a:r>
              <a:rPr lang="en-US" baseline="-25000" dirty="0" smtClean="0"/>
              <a:t>d   </a:t>
            </a:r>
            <a:r>
              <a:rPr lang="en-US" dirty="0" smtClean="0"/>
              <a:t>= Design wind pressure.</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r>
              <a:rPr lang="fr-FR" b="1" dirty="0" smtClean="0"/>
              <a:t> </a:t>
            </a:r>
            <a:r>
              <a:rPr lang="fr-FR" b="1" dirty="0" err="1" smtClean="0">
                <a:solidFill>
                  <a:srgbClr val="00B050"/>
                </a:solidFill>
              </a:rPr>
              <a:t>Internal</a:t>
            </a:r>
            <a:r>
              <a:rPr lang="fr-FR" b="1" dirty="0" smtClean="0">
                <a:solidFill>
                  <a:srgbClr val="00B050"/>
                </a:solidFill>
              </a:rPr>
              <a:t> Pressure Coeffic</a:t>
            </a:r>
            <a:r>
              <a:rPr lang="fr-FR" b="1" i="1" dirty="0" smtClean="0">
                <a:solidFill>
                  <a:srgbClr val="00B050"/>
                </a:solidFill>
              </a:rPr>
              <a:t>ients</a:t>
            </a:r>
            <a:endParaRPr lang="en-US" b="1" dirty="0">
              <a:solidFill>
                <a:srgbClr val="00B050"/>
              </a:solidFill>
            </a:endParaRPr>
          </a:p>
        </p:txBody>
      </p:sp>
      <p:sp>
        <p:nvSpPr>
          <p:cNvPr id="3" name="Content Placeholder 2"/>
          <p:cNvSpPr>
            <a:spLocks noGrp="1"/>
          </p:cNvSpPr>
          <p:nvPr>
            <p:ph idx="1"/>
          </p:nvPr>
        </p:nvSpPr>
        <p:spPr>
          <a:xfrm>
            <a:off x="457200" y="838200"/>
            <a:ext cx="8229600" cy="6324600"/>
          </a:xfrm>
        </p:spPr>
        <p:txBody>
          <a:bodyPr>
            <a:normAutofit fontScale="92500" lnSpcReduction="20000"/>
          </a:bodyPr>
          <a:lstStyle/>
          <a:p>
            <a:pPr algn="just"/>
            <a:r>
              <a:rPr lang="fr-FR" dirty="0" err="1" smtClean="0"/>
              <a:t>Internal</a:t>
            </a:r>
            <a:r>
              <a:rPr lang="fr-FR" dirty="0" smtClean="0"/>
              <a:t> air </a:t>
            </a:r>
            <a:r>
              <a:rPr lang="en-US" sz="3900" dirty="0" smtClean="0"/>
              <a:t>pressure</a:t>
            </a:r>
            <a:r>
              <a:rPr lang="en-US" dirty="0" smtClean="0"/>
              <a:t> in a building depends upon the degree of permeability of cladding to the flow of air. The internal air pressure may be positive or negative depending on the direction of flow of air in relation to openings in the buildings.</a:t>
            </a:r>
          </a:p>
          <a:p>
            <a:pPr algn="just"/>
            <a:r>
              <a:rPr lang="en-US" dirty="0" smtClean="0"/>
              <a:t>In the case of buildings where the claddings permit the flow of air with openings </a:t>
            </a:r>
            <a:r>
              <a:rPr lang="en-US" dirty="0" smtClean="0">
                <a:solidFill>
                  <a:srgbClr val="D60093"/>
                </a:solidFill>
              </a:rPr>
              <a:t>not more than about 5 percent of the wall area but where there are no large openings, </a:t>
            </a:r>
            <a:r>
              <a:rPr lang="en-US" dirty="0" smtClean="0"/>
              <a:t>it is necessary to consider the possibility of the internal pressure being positive or negative. </a:t>
            </a:r>
          </a:p>
          <a:p>
            <a:pPr algn="just"/>
            <a:r>
              <a:rPr lang="en-US" dirty="0" smtClean="0"/>
              <a:t>Two design conditions shall be examined, </a:t>
            </a:r>
            <a:r>
              <a:rPr lang="en-US" b="1" dirty="0" smtClean="0">
                <a:solidFill>
                  <a:srgbClr val="00B0F0"/>
                </a:solidFill>
              </a:rPr>
              <a:t>one with an internal pressure coefficient of +0.2 and another with an internal  pressure coefficient of -0.2.</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smtClean="0">
                <a:solidFill>
                  <a:srgbClr val="00B050"/>
                </a:solidFill>
              </a:rPr>
              <a:t>Internal</a:t>
            </a:r>
            <a:r>
              <a:rPr lang="fr-FR" b="1" dirty="0" smtClean="0">
                <a:solidFill>
                  <a:srgbClr val="00B050"/>
                </a:solidFill>
              </a:rPr>
              <a:t> Pressure Coeffic</a:t>
            </a:r>
            <a:r>
              <a:rPr lang="fr-FR" b="1" i="1" dirty="0" smtClean="0">
                <a:solidFill>
                  <a:srgbClr val="00B050"/>
                </a:solidFill>
              </a:rPr>
              <a:t>ients</a:t>
            </a:r>
            <a:endParaRPr lang="en-US" dirty="0"/>
          </a:p>
        </p:txBody>
      </p:sp>
      <p:sp>
        <p:nvSpPr>
          <p:cNvPr id="3" name="Content Placeholder 2"/>
          <p:cNvSpPr>
            <a:spLocks noGrp="1"/>
          </p:cNvSpPr>
          <p:nvPr>
            <p:ph idx="1"/>
          </p:nvPr>
        </p:nvSpPr>
        <p:spPr/>
        <p:txBody>
          <a:bodyPr/>
          <a:lstStyle/>
          <a:p>
            <a:pPr algn="just"/>
            <a:r>
              <a:rPr lang="en-US" dirty="0" smtClean="0"/>
              <a:t>Assuming buildings with low degree of permeability</a:t>
            </a:r>
          </a:p>
          <a:p>
            <a:pPr>
              <a:buNone/>
            </a:pPr>
            <a:r>
              <a:rPr lang="en-US" dirty="0" smtClean="0"/>
              <a:t>				</a:t>
            </a:r>
            <a:r>
              <a:rPr lang="en-US" b="1" dirty="0" err="1" smtClean="0">
                <a:solidFill>
                  <a:srgbClr val="D60093"/>
                </a:solidFill>
              </a:rPr>
              <a:t>C</a:t>
            </a:r>
            <a:r>
              <a:rPr lang="en-US" b="1" baseline="-25000" dirty="0" err="1" smtClean="0">
                <a:solidFill>
                  <a:srgbClr val="D60093"/>
                </a:solidFill>
              </a:rPr>
              <a:t>pi</a:t>
            </a:r>
            <a:r>
              <a:rPr lang="en-US" b="1" baseline="-25000" dirty="0" smtClean="0">
                <a:solidFill>
                  <a:srgbClr val="D60093"/>
                </a:solidFill>
              </a:rPr>
              <a:t> </a:t>
            </a:r>
            <a:r>
              <a:rPr lang="en-US" b="1" dirty="0" smtClean="0">
                <a:solidFill>
                  <a:srgbClr val="D60093"/>
                </a:solidFill>
              </a:rPr>
              <a:t>= ± 0.2</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
            </a:r>
            <a:br>
              <a:rPr lang="en-US" b="1" dirty="0" smtClean="0">
                <a:solidFill>
                  <a:srgbClr val="00B050"/>
                </a:solidFill>
              </a:rPr>
            </a:br>
            <a:r>
              <a:rPr lang="en-US" b="1" dirty="0" smtClean="0">
                <a:solidFill>
                  <a:srgbClr val="00B050"/>
                </a:solidFill>
              </a:rPr>
              <a:t>Analysis of Trusses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Further, the loads may be applied </a:t>
            </a:r>
            <a:r>
              <a:rPr lang="en-US" b="1" dirty="0" smtClean="0">
                <a:solidFill>
                  <a:srgbClr val="00B050"/>
                </a:solidFill>
              </a:rPr>
              <a:t>in between the nodes of the trusses</a:t>
            </a:r>
            <a:r>
              <a:rPr lang="en-US" dirty="0" smtClean="0"/>
              <a:t>, causing </a:t>
            </a:r>
            <a:r>
              <a:rPr lang="en-US" b="1" dirty="0" smtClean="0">
                <a:solidFill>
                  <a:srgbClr val="D60093"/>
                </a:solidFill>
              </a:rPr>
              <a:t>bending of the members</a:t>
            </a:r>
            <a:r>
              <a:rPr lang="en-US" dirty="0" smtClean="0"/>
              <a:t>.   Such stresses are referred to as </a:t>
            </a:r>
            <a:r>
              <a:rPr lang="en-US" b="1" dirty="0" smtClean="0">
                <a:solidFill>
                  <a:srgbClr val="00B050"/>
                </a:solidFill>
              </a:rPr>
              <a:t>secondary stresses</a:t>
            </a:r>
            <a:r>
              <a:rPr lang="en-US" dirty="0" smtClean="0"/>
              <a:t>.  </a:t>
            </a:r>
          </a:p>
          <a:p>
            <a:pPr algn="just"/>
            <a:r>
              <a:rPr lang="en-US" dirty="0" smtClean="0"/>
              <a:t>The </a:t>
            </a:r>
            <a:r>
              <a:rPr lang="en-US" b="1" dirty="0" smtClean="0">
                <a:solidFill>
                  <a:srgbClr val="D60093"/>
                </a:solidFill>
              </a:rPr>
              <a:t>secondary bending stresses </a:t>
            </a:r>
            <a:r>
              <a:rPr lang="en-US" dirty="0" smtClean="0"/>
              <a:t>can be caused also by the </a:t>
            </a:r>
            <a:r>
              <a:rPr lang="en-US" b="1" dirty="0" smtClean="0">
                <a:solidFill>
                  <a:srgbClr val="00B050"/>
                </a:solidFill>
              </a:rPr>
              <a:t>eccentric connection of members at the joints.</a:t>
            </a:r>
            <a:r>
              <a:rPr lang="en-US" dirty="0" smtClean="0"/>
              <a:t>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Calculation of total wind load</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b="1" dirty="0" smtClean="0"/>
              <a:t>(a) For walls</a:t>
            </a:r>
            <a:endParaRPr lang="en-US" dirty="0" smtClean="0"/>
          </a:p>
          <a:p>
            <a:pPr>
              <a:buNone/>
            </a:pPr>
            <a:r>
              <a:rPr lang="en-US" dirty="0" smtClean="0"/>
              <a:t>		h/w = 6/15 = 0.4</a:t>
            </a:r>
          </a:p>
          <a:p>
            <a:pPr>
              <a:buNone/>
            </a:pPr>
            <a:r>
              <a:rPr lang="en-US" dirty="0" smtClean="0"/>
              <a:t>		L/w = 30/15 = 2.0</a:t>
            </a:r>
          </a:p>
          <a:p>
            <a:r>
              <a:rPr lang="en-US" dirty="0" smtClean="0"/>
              <a:t>Exposed area of wall per frame @ 5 m c/c </a:t>
            </a:r>
          </a:p>
          <a:p>
            <a:pPr>
              <a:buNone/>
            </a:pPr>
            <a:r>
              <a:rPr lang="en-US" dirty="0" smtClean="0"/>
              <a:t>				      A = 5 x 6 = 30m</a:t>
            </a:r>
            <a:r>
              <a:rPr lang="en-US" baseline="30000" dirty="0" smtClean="0"/>
              <a:t>2</a:t>
            </a:r>
            <a:endParaRPr lang="en-US" dirty="0" smtClean="0"/>
          </a:p>
          <a:p>
            <a:r>
              <a:rPr lang="en-US" dirty="0" smtClean="0"/>
              <a:t>Wind load on wall / frame, </a:t>
            </a:r>
          </a:p>
          <a:p>
            <a:pPr>
              <a:buNone/>
            </a:pPr>
            <a:r>
              <a:rPr lang="en-US" dirty="0" smtClean="0"/>
              <a:t>				</a:t>
            </a:r>
            <a:r>
              <a:rPr lang="en-US" dirty="0" smtClean="0">
                <a:solidFill>
                  <a:srgbClr val="FF0000"/>
                </a:solidFill>
              </a:rPr>
              <a:t>A pd = 30 x 0.96 = 28.8 KN</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Total wind load on walls</a:t>
            </a:r>
            <a:endParaRPr lang="en-US" b="1" dirty="0">
              <a:solidFill>
                <a:srgbClr val="00B050"/>
              </a:solidFill>
            </a:endParaRPr>
          </a:p>
        </p:txBody>
      </p:sp>
      <p:pic>
        <p:nvPicPr>
          <p:cNvPr id="6" name="Content Placeholder 5"/>
          <p:cNvPicPr>
            <a:picLocks noGrp="1"/>
          </p:cNvPicPr>
          <p:nvPr>
            <p:ph idx="1"/>
          </p:nvPr>
        </p:nvPicPr>
        <p:blipFill>
          <a:blip r:embed="rId2"/>
          <a:srcRect l="7151" t="34242" r="26058" b="21504"/>
          <a:stretch>
            <a:fillRect/>
          </a:stretch>
        </p:blipFill>
        <p:spPr bwMode="auto">
          <a:xfrm>
            <a:off x="0" y="1371600"/>
            <a:ext cx="9372600" cy="510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Total wind load on roofs</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Exposed area of each slope of roof, per frame (5m length) </a:t>
            </a:r>
          </a:p>
          <a:p>
            <a:pPr>
              <a:buNone/>
            </a:pPr>
            <a:r>
              <a:rPr lang="en-US" dirty="0" smtClean="0"/>
              <a:t>				        A= 5.(3.0</a:t>
            </a:r>
            <a:r>
              <a:rPr lang="en-US" baseline="30000" dirty="0" smtClean="0"/>
              <a:t>2</a:t>
            </a:r>
            <a:r>
              <a:rPr lang="en-US" dirty="0" smtClean="0"/>
              <a:t>+7.5</a:t>
            </a:r>
            <a:r>
              <a:rPr lang="en-US" baseline="30000" dirty="0" smtClean="0"/>
              <a:t>2</a:t>
            </a:r>
            <a:r>
              <a:rPr lang="en-US" dirty="0" smtClean="0"/>
              <a:t>)</a:t>
            </a:r>
            <a:r>
              <a:rPr lang="en-US" baseline="30000" dirty="0" smtClean="0"/>
              <a:t>1/2</a:t>
            </a:r>
            <a:endParaRPr lang="en-US" dirty="0" smtClean="0"/>
          </a:p>
          <a:p>
            <a:pPr>
              <a:buNone/>
            </a:pPr>
            <a:r>
              <a:rPr lang="en-US" dirty="0" smtClean="0"/>
              <a:t>					= 4 0.4 m</a:t>
            </a:r>
            <a:r>
              <a:rPr lang="en-US" baseline="30000" dirty="0" smtClean="0"/>
              <a:t>2</a:t>
            </a:r>
            <a:endParaRPr lang="en-US" dirty="0" smtClean="0"/>
          </a:p>
          <a:p>
            <a:pPr>
              <a:buNone/>
            </a:pPr>
            <a:r>
              <a:rPr lang="en-US" dirty="0" smtClean="0"/>
              <a:t>				 </a:t>
            </a:r>
            <a:r>
              <a:rPr lang="en-US" dirty="0" err="1" smtClean="0">
                <a:solidFill>
                  <a:srgbClr val="D60093"/>
                </a:solidFill>
              </a:rPr>
              <a:t>A.P</a:t>
            </a:r>
            <a:r>
              <a:rPr lang="en-US" baseline="-25000" dirty="0" err="1" smtClean="0">
                <a:solidFill>
                  <a:srgbClr val="D60093"/>
                </a:solidFill>
              </a:rPr>
              <a:t>d</a:t>
            </a:r>
            <a:r>
              <a:rPr lang="en-US" dirty="0" smtClean="0">
                <a:solidFill>
                  <a:srgbClr val="D60093"/>
                </a:solidFill>
              </a:rPr>
              <a:t>  = 40.4x0.96</a:t>
            </a:r>
          </a:p>
          <a:p>
            <a:pPr>
              <a:buNone/>
            </a:pPr>
            <a:r>
              <a:rPr lang="en-US" dirty="0" smtClean="0">
                <a:solidFill>
                  <a:srgbClr val="D60093"/>
                </a:solidFill>
              </a:rPr>
              <a:t>					= 38.7 </a:t>
            </a:r>
            <a:r>
              <a:rPr lang="en-US" dirty="0" err="1" smtClean="0">
                <a:solidFill>
                  <a:srgbClr val="D60093"/>
                </a:solidFill>
              </a:rPr>
              <a:t>kN</a:t>
            </a:r>
            <a:endParaRPr lang="en-US" dirty="0" smtClean="0">
              <a:solidFill>
                <a:srgbClr val="D60093"/>
              </a:solidFill>
            </a:endParaRP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Total wind load on roof</a:t>
            </a:r>
            <a:endParaRPr lang="en-US" b="1" dirty="0">
              <a:solidFill>
                <a:srgbClr val="00B050"/>
              </a:solidFill>
            </a:endParaRPr>
          </a:p>
        </p:txBody>
      </p:sp>
      <p:pic>
        <p:nvPicPr>
          <p:cNvPr id="4" name="Content Placeholder 3"/>
          <p:cNvPicPr>
            <a:picLocks noGrp="1"/>
          </p:cNvPicPr>
          <p:nvPr>
            <p:ph idx="1"/>
          </p:nvPr>
        </p:nvPicPr>
        <p:blipFill>
          <a:blip r:embed="rId2"/>
          <a:srcRect l="8864" t="43689" r="28902" b="13382"/>
          <a:stretch>
            <a:fillRect/>
          </a:stretch>
        </p:blipFill>
        <p:spPr bwMode="auto">
          <a:xfrm>
            <a:off x="152400" y="1524000"/>
            <a:ext cx="883919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solidFill>
                  <a:srgbClr val="D60093"/>
                </a:solidFill>
              </a:rPr>
              <a:t>Dead Load</a:t>
            </a:r>
          </a:p>
          <a:p>
            <a:pPr algn="just"/>
            <a:r>
              <a:rPr lang="en-US" dirty="0" smtClean="0"/>
              <a:t>Replacing the distributed dead load of 2kN/m on rafter by equivalent concentrated loads at two intermediate points corresponding to </a:t>
            </a:r>
            <a:r>
              <a:rPr lang="en-US" dirty="0" err="1" smtClean="0"/>
              <a:t>purlin</a:t>
            </a:r>
            <a:r>
              <a:rPr lang="en-US" dirty="0" smtClean="0"/>
              <a:t> locations on each rafter,</a:t>
            </a:r>
          </a:p>
          <a:p>
            <a:pPr algn="just">
              <a:buNone/>
            </a:pPr>
            <a:r>
              <a:rPr lang="en-US" i="1" dirty="0" smtClean="0"/>
              <a:t>			</a:t>
            </a:r>
            <a:r>
              <a:rPr lang="en-US" b="1" dirty="0" err="1" smtClean="0">
                <a:solidFill>
                  <a:srgbClr val="D60093"/>
                </a:solidFill>
              </a:rPr>
              <a:t>W</a:t>
            </a:r>
            <a:r>
              <a:rPr lang="en-US" b="1" baseline="-25000" dirty="0" err="1" smtClean="0">
                <a:solidFill>
                  <a:srgbClr val="D60093"/>
                </a:solidFill>
              </a:rPr>
              <a:t>dL</a:t>
            </a:r>
            <a:r>
              <a:rPr lang="en-US" b="1" i="1" dirty="0" smtClean="0">
                <a:solidFill>
                  <a:srgbClr val="D60093"/>
                </a:solidFill>
              </a:rPr>
              <a:t>   = (2x15)/6</a:t>
            </a:r>
          </a:p>
          <a:p>
            <a:pPr algn="just">
              <a:buNone/>
            </a:pPr>
            <a:r>
              <a:rPr lang="en-US" b="1" i="1" dirty="0" smtClean="0">
                <a:solidFill>
                  <a:srgbClr val="D60093"/>
                </a:solidFill>
              </a:rPr>
              <a:t>				= 5kN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D60093"/>
                </a:solidFill>
              </a:rPr>
              <a:t>Live load</a:t>
            </a:r>
          </a:p>
          <a:p>
            <a:pPr>
              <a:buNone/>
            </a:pPr>
            <a:r>
              <a:rPr lang="en-US" dirty="0" smtClean="0"/>
              <a:t>			 </a:t>
            </a:r>
            <a:r>
              <a:rPr lang="en-US" dirty="0" err="1" smtClean="0"/>
              <a:t>W</a:t>
            </a:r>
            <a:r>
              <a:rPr lang="en-US" baseline="-25000" dirty="0" err="1" smtClean="0"/>
              <a:t>ll</a:t>
            </a:r>
            <a:r>
              <a:rPr lang="en-US" dirty="0" smtClean="0"/>
              <a:t>   = (2.57x15)/6</a:t>
            </a:r>
          </a:p>
          <a:p>
            <a:pPr>
              <a:buNone/>
            </a:pPr>
            <a:r>
              <a:rPr lang="en-US" dirty="0" smtClean="0"/>
              <a:t>				= 6.4 </a:t>
            </a:r>
            <a:r>
              <a:rPr lang="en-US" dirty="0" err="1" smtClean="0"/>
              <a:t>kN</a:t>
            </a:r>
            <a:endParaRPr lang="en-US" dirty="0" smtClean="0"/>
          </a:p>
          <a:p>
            <a:pPr>
              <a:buNone/>
            </a:pPr>
            <a:r>
              <a:rPr lang="en-US" b="1" dirty="0" smtClean="0"/>
              <a:t> </a:t>
            </a:r>
            <a:r>
              <a:rPr lang="en-US" b="1" dirty="0" smtClean="0">
                <a:solidFill>
                  <a:srgbClr val="0070C0"/>
                </a:solidFill>
              </a:rPr>
              <a:t>Partial Safety Factors</a:t>
            </a:r>
          </a:p>
          <a:p>
            <a:pPr>
              <a:buNone/>
            </a:pPr>
            <a:r>
              <a:rPr lang="en-US" b="1" dirty="0" smtClean="0">
                <a:solidFill>
                  <a:srgbClr val="0070C0"/>
                </a:solidFill>
              </a:rPr>
              <a:t>	</a:t>
            </a:r>
            <a:r>
              <a:rPr lang="en-US" b="1" dirty="0" smtClean="0">
                <a:solidFill>
                  <a:srgbClr val="D60093"/>
                </a:solidFill>
              </a:rPr>
              <a:t>Load Factors</a:t>
            </a:r>
          </a:p>
          <a:p>
            <a:pPr>
              <a:buNone/>
            </a:pPr>
            <a:r>
              <a:rPr lang="en-US" b="1" dirty="0" smtClean="0"/>
              <a:t>			</a:t>
            </a:r>
            <a:r>
              <a:rPr lang="en-US" dirty="0" smtClean="0"/>
              <a:t>For dead load, </a:t>
            </a:r>
            <a:r>
              <a:rPr lang="en-US" dirty="0" err="1" smtClean="0"/>
              <a:t>γf</a:t>
            </a:r>
            <a:r>
              <a:rPr lang="en-US" dirty="0" smtClean="0"/>
              <a:t> = 1.5</a:t>
            </a:r>
          </a:p>
          <a:p>
            <a:pPr>
              <a:buNone/>
            </a:pPr>
            <a:r>
              <a:rPr lang="en-US" dirty="0" smtClean="0"/>
              <a:t>			For leading live load, </a:t>
            </a:r>
            <a:r>
              <a:rPr lang="en-US" dirty="0" err="1" smtClean="0"/>
              <a:t>γf</a:t>
            </a:r>
            <a:r>
              <a:rPr lang="en-US" dirty="0" smtClean="0"/>
              <a:t> = 1.5</a:t>
            </a:r>
          </a:p>
          <a:p>
            <a:pPr>
              <a:buNone/>
            </a:pPr>
            <a:r>
              <a:rPr lang="en-US" dirty="0" smtClean="0"/>
              <a:t>			For accompanying live load, </a:t>
            </a:r>
            <a:r>
              <a:rPr lang="en-US" dirty="0" err="1" smtClean="0"/>
              <a:t>γf</a:t>
            </a:r>
            <a:r>
              <a:rPr lang="en-US" dirty="0" smtClean="0"/>
              <a:t> = 1.05</a:t>
            </a:r>
            <a:r>
              <a:rPr lang="en-US" b="1" dirty="0" smtClean="0"/>
              <a:t> </a:t>
            </a:r>
            <a:r>
              <a:rPr lang="en-US" b="1" dirty="0" smtClean="0">
                <a:solidFill>
                  <a:srgbClr val="D60093"/>
                </a:solidFill>
              </a:rPr>
              <a:t>Material Safety factor</a:t>
            </a:r>
          </a:p>
          <a:p>
            <a:pPr>
              <a:buNone/>
            </a:pPr>
            <a:r>
              <a:rPr lang="en-US" dirty="0" smtClean="0"/>
              <a:t>			</a:t>
            </a:r>
            <a:r>
              <a:rPr lang="el-GR" dirty="0" smtClean="0"/>
              <a:t>γ</a:t>
            </a:r>
            <a:r>
              <a:rPr lang="en-US" dirty="0" smtClean="0"/>
              <a:t>m = 1.10</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4000" b="1" dirty="0" smtClean="0">
                <a:solidFill>
                  <a:srgbClr val="FF0000"/>
                </a:solidFill>
              </a:rPr>
              <a:t>From Table 4. Pg.29 of IS 800:2007</a:t>
            </a:r>
          </a:p>
          <a:p>
            <a:pPr>
              <a:buNone/>
            </a:pPr>
            <a:r>
              <a:rPr lang="en-US" dirty="0" smtClean="0"/>
              <a:t>	(a)	 1.5 (DL + LL)</a:t>
            </a:r>
          </a:p>
          <a:p>
            <a:pPr>
              <a:buNone/>
            </a:pPr>
            <a:r>
              <a:rPr lang="en-US" dirty="0" smtClean="0"/>
              <a:t>	(b)	 1.2 (DL + LL + WL)</a:t>
            </a:r>
          </a:p>
          <a:p>
            <a:pPr>
              <a:buNone/>
            </a:pPr>
            <a:r>
              <a:rPr lang="en-US" dirty="0" smtClean="0"/>
              <a:t>	(c)	 1.5(DL +WL)</a:t>
            </a:r>
          </a:p>
          <a:p>
            <a:endParaRPr lang="en-US" dirty="0" smtClean="0"/>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b="1" dirty="0" smtClean="0">
                <a:solidFill>
                  <a:srgbClr val="00B050"/>
                </a:solidFill>
              </a:rPr>
              <a:t>Typical Truss Report Parameters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b="1" dirty="0" smtClean="0">
                <a:solidFill>
                  <a:srgbClr val="D60093"/>
                </a:solidFill>
              </a:rPr>
              <a:t>Design loads </a:t>
            </a:r>
            <a:r>
              <a:rPr lang="en-US" dirty="0" smtClean="0"/>
              <a:t>including dead load, live load, snow and wind loads </a:t>
            </a:r>
          </a:p>
          <a:p>
            <a:pPr lvl="0"/>
            <a:r>
              <a:rPr lang="en-US" dirty="0" smtClean="0"/>
              <a:t> Member </a:t>
            </a:r>
            <a:r>
              <a:rPr lang="en-US" b="1" dirty="0" smtClean="0">
                <a:solidFill>
                  <a:srgbClr val="D60093"/>
                </a:solidFill>
              </a:rPr>
              <a:t>sizes and strength </a:t>
            </a:r>
            <a:r>
              <a:rPr lang="en-US" dirty="0" smtClean="0"/>
              <a:t>characteristics </a:t>
            </a:r>
          </a:p>
          <a:p>
            <a:pPr lvl="0"/>
            <a:r>
              <a:rPr lang="en-US" dirty="0" smtClean="0"/>
              <a:t> Maximum </a:t>
            </a:r>
            <a:r>
              <a:rPr lang="en-US" b="1" dirty="0" smtClean="0">
                <a:solidFill>
                  <a:srgbClr val="D60093"/>
                </a:solidFill>
              </a:rPr>
              <a:t>design deflections </a:t>
            </a:r>
          </a:p>
          <a:p>
            <a:pPr lvl="0"/>
            <a:r>
              <a:rPr lang="en-US" dirty="0" smtClean="0"/>
              <a:t> </a:t>
            </a:r>
            <a:r>
              <a:rPr lang="en-US" b="1" dirty="0" smtClean="0">
                <a:solidFill>
                  <a:srgbClr val="D60093"/>
                </a:solidFill>
              </a:rPr>
              <a:t>Shop drawings </a:t>
            </a:r>
            <a:r>
              <a:rPr lang="en-US" dirty="0" smtClean="0"/>
              <a:t>with build instructions</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solidFill>
                <a:srgbClr val="00B050"/>
              </a:solidFill>
            </a:endParaRPr>
          </a:p>
          <a:p>
            <a:pPr algn="ctr">
              <a:buNone/>
            </a:pPr>
            <a:endParaRPr lang="en-US" dirty="0" smtClean="0">
              <a:solidFill>
                <a:srgbClr val="00B050"/>
              </a:solidFill>
            </a:endParaRPr>
          </a:p>
          <a:p>
            <a:pPr algn="ctr">
              <a:buNone/>
            </a:pPr>
            <a:r>
              <a:rPr lang="en-US" sz="6600" b="1" dirty="0" smtClean="0">
                <a:solidFill>
                  <a:srgbClr val="00B050"/>
                </a:solidFill>
              </a:rPr>
              <a:t>THANK YOU</a:t>
            </a:r>
            <a:endParaRPr lang="en-US" sz="6600" b="1" dirty="0">
              <a:solidFill>
                <a:srgbClr val="00B05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2950</Words>
  <Application>Microsoft Office PowerPoint</Application>
  <PresentationFormat>On-screen Show (4:3)</PresentationFormat>
  <Paragraphs>300</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DESIGN OF STEEL ROOF  TRUSSES</vt:lpstr>
      <vt:lpstr>Roof  Trusses</vt:lpstr>
      <vt:lpstr>Applications </vt:lpstr>
      <vt:lpstr>Analysis of Trusses </vt:lpstr>
      <vt:lpstr>Analysis of Trusses </vt:lpstr>
      <vt:lpstr>Analysis of Trusses </vt:lpstr>
      <vt:lpstr>Analysis of Trusses </vt:lpstr>
      <vt:lpstr>Analysis of Trusses </vt:lpstr>
      <vt:lpstr> Analysis of Trusses </vt:lpstr>
      <vt:lpstr>Methods to reduce BM in columns (Knee Bracings) </vt:lpstr>
      <vt:lpstr>Analysis of Trusses </vt:lpstr>
      <vt:lpstr>Analysis of Trusses </vt:lpstr>
      <vt:lpstr>Analysis of Trusses </vt:lpstr>
      <vt:lpstr>Materials for Roofing</vt:lpstr>
      <vt:lpstr>Fastenings for Sheeting </vt:lpstr>
      <vt:lpstr>Side lap Corrugated Sheet </vt:lpstr>
      <vt:lpstr>Flat Cum Corrugated Sheets </vt:lpstr>
      <vt:lpstr>Types of Roof Truss</vt:lpstr>
      <vt:lpstr>Pitched Roof Trusses</vt:lpstr>
      <vt:lpstr>Pitched Roof Trusses</vt:lpstr>
      <vt:lpstr>King Post Truss</vt:lpstr>
      <vt:lpstr>Queen Post Truss</vt:lpstr>
      <vt:lpstr>Slide 23</vt:lpstr>
      <vt:lpstr>Pratt Truss (6-30m)</vt:lpstr>
      <vt:lpstr>Howe Truss (6-10m)</vt:lpstr>
      <vt:lpstr>Fink Trusses(up to 10m)</vt:lpstr>
      <vt:lpstr>Fan Trusses (10-15m)</vt:lpstr>
      <vt:lpstr>Fink Fan Truss (20-30m)</vt:lpstr>
      <vt:lpstr>Mansard Trusses(20-30m)</vt:lpstr>
      <vt:lpstr>Economical Span</vt:lpstr>
      <vt:lpstr>Parallel Chord Trusses</vt:lpstr>
      <vt:lpstr>Parallel Chord Trusses</vt:lpstr>
      <vt:lpstr>Parallel Chord Trusses</vt:lpstr>
      <vt:lpstr>Parallel Chord Trusses</vt:lpstr>
      <vt:lpstr>Trapezoidal Trusses</vt:lpstr>
      <vt:lpstr>Trapezoidal Trusses</vt:lpstr>
      <vt:lpstr>Common types of roof trusses</vt:lpstr>
      <vt:lpstr>Common types of roof trusses</vt:lpstr>
      <vt:lpstr>Roof types</vt:lpstr>
      <vt:lpstr>Slide 40</vt:lpstr>
      <vt:lpstr>Slide 41</vt:lpstr>
      <vt:lpstr>Industrial buildings with different spans</vt:lpstr>
      <vt:lpstr>Structural framing for an industrial building </vt:lpstr>
      <vt:lpstr>Slide 44</vt:lpstr>
      <vt:lpstr>Slide 45</vt:lpstr>
      <vt:lpstr>Slide 46</vt:lpstr>
      <vt:lpstr>Slide 47</vt:lpstr>
      <vt:lpstr>Slide 48</vt:lpstr>
      <vt:lpstr>Slide 49</vt:lpstr>
      <vt:lpstr>Truss Members</vt:lpstr>
      <vt:lpstr>Truss members </vt:lpstr>
      <vt:lpstr>Truss Connections</vt:lpstr>
      <vt:lpstr>Truss Connections</vt:lpstr>
      <vt:lpstr>Truss Connections</vt:lpstr>
      <vt:lpstr>Truss Connections</vt:lpstr>
      <vt:lpstr>Truss Connections</vt:lpstr>
      <vt:lpstr>Gusset Plate</vt:lpstr>
      <vt:lpstr>Gusset Plate</vt:lpstr>
      <vt:lpstr>Cross Braced Lattice Wind Girder</vt:lpstr>
      <vt:lpstr>Welded connections </vt:lpstr>
      <vt:lpstr>Bolted Connections </vt:lpstr>
      <vt:lpstr>Connection of bolted lattice girder </vt:lpstr>
      <vt:lpstr>Open web steel joints </vt:lpstr>
      <vt:lpstr>Slide 64</vt:lpstr>
      <vt:lpstr>Three dimensional lattice girder </vt:lpstr>
      <vt:lpstr>Purlins</vt:lpstr>
      <vt:lpstr>Purlins</vt:lpstr>
      <vt:lpstr>Purlins</vt:lpstr>
      <vt:lpstr>Design of Trusses </vt:lpstr>
      <vt:lpstr>Design of Trusses</vt:lpstr>
      <vt:lpstr>Design of Trusses</vt:lpstr>
      <vt:lpstr>Economy of Trusses </vt:lpstr>
      <vt:lpstr>Economy of Trusses</vt:lpstr>
      <vt:lpstr>Economy of Trusses</vt:lpstr>
      <vt:lpstr>Economy of Trusses</vt:lpstr>
      <vt:lpstr>Inputs Required for Truss Design  </vt:lpstr>
      <vt:lpstr>Inputs Required for Truss Design</vt:lpstr>
      <vt:lpstr>Inputs Required for Truss Design</vt:lpstr>
      <vt:lpstr>Slide 79</vt:lpstr>
      <vt:lpstr>Slide 80</vt:lpstr>
      <vt:lpstr>Slide 81</vt:lpstr>
      <vt:lpstr>Given data </vt:lpstr>
      <vt:lpstr>Load Calculations </vt:lpstr>
      <vt:lpstr>Slide 84</vt:lpstr>
      <vt:lpstr>Slide 85</vt:lpstr>
      <vt:lpstr>Slide 86</vt:lpstr>
      <vt:lpstr>Slide 87</vt:lpstr>
      <vt:lpstr> Internal Pressure Coefficients</vt:lpstr>
      <vt:lpstr>Internal Pressure Coefficients</vt:lpstr>
      <vt:lpstr>Calculation of total wind load </vt:lpstr>
      <vt:lpstr>Total wind load on walls</vt:lpstr>
      <vt:lpstr>Total wind load on roofs</vt:lpstr>
      <vt:lpstr>Total wind load on roof</vt:lpstr>
      <vt:lpstr>Slide 94</vt:lpstr>
      <vt:lpstr>Slide 95</vt:lpstr>
      <vt:lpstr>Slide 96</vt:lpstr>
      <vt:lpstr>Typical Truss Report Parameters </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rmk</cp:lastModifiedBy>
  <cp:revision>128</cp:revision>
  <dcterms:created xsi:type="dcterms:W3CDTF">2015-12-29T05:38:45Z</dcterms:created>
  <dcterms:modified xsi:type="dcterms:W3CDTF">2017-10-03T08:08:56Z</dcterms:modified>
</cp:coreProperties>
</file>